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80" r:id="rId22"/>
    <p:sldId id="282" r:id="rId23"/>
    <p:sldId id="276" r:id="rId24"/>
    <p:sldId id="277" r:id="rId25"/>
    <p:sldId id="278" r:id="rId26"/>
    <p:sldId id="279" r:id="rId27"/>
    <p:sldId id="283" r:id="rId28"/>
    <p:sldId id="284" r:id="rId29"/>
    <p:sldId id="286" r:id="rId30"/>
    <p:sldId id="287" r:id="rId31"/>
    <p:sldId id="285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000" autoAdjust="0"/>
  </p:normalViewPr>
  <p:slideViewPr>
    <p:cSldViewPr>
      <p:cViewPr varScale="1">
        <p:scale>
          <a:sx n="67" d="100"/>
          <a:sy n="67" d="100"/>
        </p:scale>
        <p:origin x="-20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EE26A0-D21B-45CD-8202-363E41C8FF58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3DBC240-DF72-43D3-821B-58577A1D34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3B2947-4AD5-426E-871F-C42FBEBAB354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7E54B6-63D2-4F22-833D-63EC622CD8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Intentionally not told them the title, because I want them to replicate part of the study &amp; if they were told the title, it may further bias their performance!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Tricky study &amp; their first key study – so we will go through together.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This is a named study – so need to know this one really well.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This is a pic of Baddeley now – not when he did his study in the 60s! If you’re thinking of going to Uni – at the moment he is at York University (which is v good for Psych).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A77A3E-D25D-4855-A47C-3F1A7D44DC23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Mark their work. See how them compare to the original????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I.e. Put results as a fraction, divide the top by the bottom, then multiply by 100.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F040AF-56C7-4160-ABF6-B8B15F4F54F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We did the acoustic similarity condition – trial 1 and the retest.</a:t>
            </a:r>
          </a:p>
          <a:p>
            <a:pPr>
              <a:spcBef>
                <a:spcPct val="0"/>
              </a:spcBef>
            </a:pPr>
            <a:r>
              <a:rPr lang="en-GB" smtClean="0"/>
              <a:t>Baddeley obviously collected in everybody’s results – take too long – you can calculate your own percentage &amp; see how you compare.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Identify which is List A, B, C &amp; Don the graphs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A4446F-AE24-4678-A7BF-542998707B7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That semantic similarity has a significant impairment on performance of LTM (fewer semantically similar words were recalled than semantically dissimilar, or acoustically similar/dissimilar).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CAF3C1-332F-4411-880E-59410C2B19F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Read through the notes together (will need to print the updated notes???) Make sure that they understand the description of this study.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64FFFE-E5D0-4E77-87D7-8789A99FEA19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So you can choose 100 &amp; 200 if you wish.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8EB069-A20A-46B1-A49C-BA5E6B22090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So understanding will help that process </a:t>
            </a:r>
            <a:r>
              <a:rPr lang="en-GB" smtClean="0">
                <a:sym typeface="Wingdings" pitchFamily="2" charset="2"/>
              </a:rPr>
              <a:t></a:t>
            </a:r>
            <a:endParaRPr lang="en-GB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65D237-341F-440D-8D8D-9F8768F5383D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In the student notes I have written the state &amp; the how, but we need to fill in the why.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Get students to discuss this first (don’t write anything down!) could jot ideas on lined paper. Then come back together &amp; write together.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Haven’t followed GRAVE in the notes. Get students to think of additional evaluation points for generalisability, reliability, validity &amp; ethics. Within replicability – could do with emphasising that scientific methods were used, so can est reliability (to tick the issues &amp; debates box).</a:t>
            </a: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D0CD39-2D48-4B4B-8FFD-B808AA2CA6E1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Lots of different questions that could be asked.</a:t>
            </a:r>
          </a:p>
          <a:p>
            <a:pPr>
              <a:spcBef>
                <a:spcPct val="0"/>
              </a:spcBef>
            </a:pPr>
            <a:r>
              <a:rPr lang="en-GB" smtClean="0"/>
              <a:t>Given it’s such a big study – unlikely (but not impossible) that they will ask you to describe the study. Likely to ask you to describe part of the study.</a:t>
            </a:r>
          </a:p>
          <a:p>
            <a:pPr>
              <a:spcBef>
                <a:spcPct val="0"/>
              </a:spcBef>
            </a:pPr>
            <a:r>
              <a:rPr lang="en-GB" smtClean="0"/>
              <a:t>Equally – lots of evaluation points are possible – so likely to ask you to give 1 / 2 evaluation points rather than to just evaluate the study.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Choose a question for your neighbour to answer.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61AA05-BC5F-4445-B60A-A557F82EAF50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Show each word for 3 seconds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097BC8-4827-4A2B-AB75-3315CC8D2A5A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Cad = a man who behaves dishonourably, especially towards a woman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4D1C59-1914-438D-A152-FBDABA40DF7D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No writing until I get to the end of the number sequences.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 smtClean="0"/>
              <a:t>73735459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 smtClean="0"/>
              <a:t>63781346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 smtClean="0"/>
              <a:t>38730296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 smtClean="0"/>
              <a:t>55830390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 smtClean="0"/>
              <a:t>70820025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 smtClean="0"/>
              <a:t>98859238</a:t>
            </a:r>
            <a:endParaRPr lang="en-GB" dirty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72D0C7-A135-48C2-BA5B-39D3F069207D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We’ll go through answers later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33B6BA-83DE-4FA5-8388-EDC139658F39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To see if LTM improves over time.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B4ECF8-BD98-435C-830C-794179C555A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GB" smtClean="0"/>
              <a:t>Because it was a test of being able to remember the order, not a test about the ability to remember the words themselves.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GB" smtClean="0"/>
              <a:t>To prevent rehearsal – i.e. To prevent STM – so you were only using LTM. Wants to be a test of LTM, not STM.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GB" smtClean="0"/>
              <a:t>Acoustically dissimilar, semantically similar &amp; semantically dissimilar.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CD37CF-3FCD-4F88-8C36-07C37B46BCA1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GB" smtClean="0"/>
              <a:t>B – acoustically dissimilar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GB" smtClean="0"/>
              <a:t>D – semantically dissimilar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GB" smtClean="0"/>
              <a:t>C – semantically similar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GB" smtClean="0"/>
              <a:t>A – acoustically similar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A186A9-E6D5-43E5-875B-6AE4EBC72E29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GB" smtClean="0"/>
              <a:t>Should know that acoustic &amp; semantic comes from encoding information. STM is supposed to encode info acoustically &amp; LTM is supposed to encode info semantically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GB" smtClean="0"/>
              <a:t>Frequency of the words used in the English language. There are publications out there, which list how frequent each type of word is – wants similarly frequent words – why??? Might make some words more/less distinctive depending on the frequency. We replicated this study – 1 word probably stood out – cad – because it is no longer frequent – case in point </a:t>
            </a:r>
            <a:r>
              <a:rPr lang="en-GB" smtClean="0">
                <a:sym typeface="Wingdings" pitchFamily="2" charset="2"/>
              </a:rPr>
              <a:t></a:t>
            </a:r>
            <a:endParaRPr lang="en-GB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23CD05-25A4-41DB-9DF6-E6D22467C3D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B007C-F222-492E-9A58-00A2DF5A37F3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C567E-E182-4FDA-8CC8-6AB4FD7098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EC3CC-18AD-4F42-9668-671E24E386F8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0EAB6-B1FC-4A0D-90A4-30254D1931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AB5F7-2D26-44FD-84FF-ECBC1011D0FE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C1389-B69F-4608-9711-B2F888645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E5EB9-CA2D-43CE-987C-D5D7DD343DBC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C72F0-99B7-4ACE-9F1C-EEA6CC31D7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4E2C6-2D6D-4CCF-9F68-7812FC782055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E876C-AA47-4DD9-9DB5-FB25574E75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B2576-58A6-45E0-B704-036B5DE80036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EED0B-36B7-4671-8B57-BACD8968F5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12647-9146-4A87-84D5-42482D7FA94F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EEB29-A085-4113-9844-A830056E1B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8708D-52E2-44FB-807D-E4B4572A3C6A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53690-CC40-4C98-A5CC-59A831E708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4B906-CB6A-472E-B688-4A701020A3FB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7D650-D9E9-4453-9B35-5DC715E238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651AC-ED36-45A7-9BD5-3BDBAF475D87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10713-65EE-45AF-BE01-660651E4E8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7794F-9B2A-4886-9F64-DEDF8053E1A9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CB149-E023-4767-A56C-F696AE5203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3E8567-E706-40AF-9D91-5715BC32181B}" type="datetimeFigureOut">
              <a:rPr lang="en-GB"/>
              <a:pPr>
                <a:defRPr/>
              </a:pPr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E30686-E177-4D9A-819B-92B613FE01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11188" y="260350"/>
            <a:ext cx="7772400" cy="1470025"/>
          </a:xfrm>
        </p:spPr>
        <p:txBody>
          <a:bodyPr/>
          <a:lstStyle/>
          <a:p>
            <a:r>
              <a:rPr lang="en-GB" smtClean="0"/>
              <a:t>Key Study: Baddeley (1966b)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>
              <a:solidFill>
                <a:schemeClr val="tx1"/>
              </a:solidFill>
            </a:endParaRPr>
          </a:p>
        </p:txBody>
      </p:sp>
      <p:pic>
        <p:nvPicPr>
          <p:cNvPr id="15363" name="Picture 2" descr="https://www.york.ac.uk/media/psychology/images/people/218w/Alan_Baddeley_0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1557338"/>
            <a:ext cx="295275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r>
              <a:rPr lang="en-GB" smtClean="0"/>
              <a:t>Cad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r>
              <a:rPr lang="en-GB" smtClean="0"/>
              <a:t>Cap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r>
              <a:rPr lang="en-GB" smtClean="0"/>
              <a:t>Mad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r>
              <a:rPr lang="en-GB" smtClean="0"/>
              <a:t>Max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r>
              <a:rPr lang="en-GB" smtClean="0"/>
              <a:t>Mat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r>
              <a:rPr lang="en-GB" smtClean="0"/>
              <a:t>Cat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r>
              <a:rPr lang="en-GB" smtClean="0"/>
              <a:t>Map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 am going to read out loud some number sequences.</a:t>
            </a:r>
          </a:p>
          <a:p>
            <a:r>
              <a:rPr lang="en-GB" smtClean="0"/>
              <a:t>You need to listen to the number sequences.</a:t>
            </a:r>
          </a:p>
          <a:p>
            <a:r>
              <a:rPr lang="en-GB" smtClean="0"/>
              <a:t>After each sequence has been read out to you, you will be given the chance to write them down in the correct order.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Now...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You have 1 minute to recall the word list in the correct order.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These are the words that appeared:</a:t>
            </a: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Cat					Max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Cab					Mat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Cap					Cad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Map					Can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Man					Mad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Baddeley (1966b) did this 3 more times with the same list of words</a:t>
            </a:r>
          </a:p>
          <a:p>
            <a:endParaRPr lang="en-GB" smtClean="0"/>
          </a:p>
          <a:p>
            <a:endParaRPr lang="en-GB" smtClean="0"/>
          </a:p>
          <a:p>
            <a:r>
              <a:rPr lang="en-GB" i="1" smtClean="0"/>
              <a:t>Why might he have done that?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Learning Objectives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To describe the Baddeley (1966b) study.</a:t>
            </a:r>
          </a:p>
          <a:p>
            <a:r>
              <a:rPr lang="en-GB" smtClean="0"/>
              <a:t>To evaluate the Baddeley (1966b) study using the GRAVE format.</a:t>
            </a:r>
          </a:p>
          <a:p>
            <a:r>
              <a:rPr lang="en-GB" smtClean="0"/>
              <a:t>To answer exam questions on the Baddeley (1966b) study.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Questions to Consider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GB" smtClean="0"/>
              <a:t>Why did Baddeley show the words used when Ps were asked to recall them?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GB" smtClean="0"/>
              <a:t>What was the relevance of having to remember those number sequences?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GB" smtClean="0"/>
              <a:t>The words used were all acoustically similar. There were 3 other conditions in this experiment. What could they have been?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Which words belong to which condition?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GB" dirty="0" smtClean="0"/>
              <a:t>Acoustically similar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GB" dirty="0" smtClean="0"/>
              <a:t>Acoustically dissimilar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GB" dirty="0" smtClean="0"/>
              <a:t>Semantically similar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GB" dirty="0" smtClean="0"/>
              <a:t>Semantically dissimilar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Pit, few, cow, pen, sup, bar, day, hot, rig, bun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Good, huge, hot, safe, thin, deep, strong, foul, old, late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Great, big, large, huge, long, tall, fat, wide, high, broad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Cat, max, cap, can, man, map, mat, mad, cad, cab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Questions to think about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GB" smtClean="0"/>
              <a:t>What difference do you think each of these conditions will make to memory?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GB" smtClean="0"/>
              <a:t>What controls do you think Baddeley will need to have used when choosing which words to include in his study?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GB" smtClean="0"/>
              <a:t>Can you guess what the aim of this study was?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To investigate the influence of acoustic and semantic word similarity on learning and recall in long-term memory. The results of this study will inform our understanding of how information is encoded in LTM, which in turn tests the parameters of the </a:t>
            </a:r>
            <a:r>
              <a:rPr lang="en-GB" dirty="0" smtClean="0"/>
              <a:t>Multi-Store </a:t>
            </a:r>
            <a:r>
              <a:rPr lang="en-GB" dirty="0"/>
              <a:t>Model of memory</a:t>
            </a:r>
            <a:r>
              <a:rPr lang="en-GB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i="1" dirty="0" smtClean="0"/>
              <a:t>Why would this study test the parameters of the MSM of memory?</a:t>
            </a:r>
            <a:endParaRPr lang="en-GB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Surprise!!!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You need to recall &amp; write down the list of words, in the correct order again.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As a reminder, these are the words that were used: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Map				Cap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Cat				Cad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Mat				Can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Max				Cab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Mad				Man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How many did you get right, first time &amp; second time?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Man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Cab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Can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Cad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Cap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Mad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Max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Mat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Cat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Map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Calculate your number of correct answers as a percentage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First time round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Second time round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How do our results compare with </a:t>
            </a:r>
            <a:r>
              <a:rPr lang="en-GB" dirty="0" err="1" smtClean="0"/>
              <a:t>Baddeley’s</a:t>
            </a:r>
            <a:r>
              <a:rPr lang="en-GB" dirty="0" smtClean="0"/>
              <a:t> (1966b)?</a:t>
            </a:r>
            <a:endParaRPr lang="en-GB" dirty="0"/>
          </a:p>
        </p:txBody>
      </p:sp>
      <p:sp>
        <p:nvSpPr>
          <p:cNvPr id="5120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51203" name="Picture 6"/>
          <p:cNvPicPr>
            <a:picLocks noChangeAspect="1" noChangeArrowheads="1"/>
          </p:cNvPicPr>
          <p:nvPr/>
        </p:nvPicPr>
        <p:blipFill>
          <a:blip r:embed="rId3"/>
          <a:srcRect l="29922" t="35371" r="30511" b="27927"/>
          <a:stretch>
            <a:fillRect/>
          </a:stretch>
        </p:blipFill>
        <p:spPr bwMode="auto">
          <a:xfrm>
            <a:off x="611188" y="1557338"/>
            <a:ext cx="7489825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What conclusion(s) can you deduce from </a:t>
            </a:r>
            <a:r>
              <a:rPr lang="en-GB" dirty="0" err="1" smtClean="0"/>
              <a:t>Baddeley’s</a:t>
            </a:r>
            <a:r>
              <a:rPr lang="en-GB" dirty="0" smtClean="0"/>
              <a:t> results?</a:t>
            </a:r>
            <a:endParaRPr lang="en-GB" dirty="0"/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/>
          <a:srcRect l="29922" t="35371" r="30511" b="27927"/>
          <a:stretch>
            <a:fillRect/>
          </a:stretch>
        </p:blipFill>
        <p:spPr bwMode="auto">
          <a:xfrm>
            <a:off x="611188" y="1557338"/>
            <a:ext cx="7489825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Note Check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Aim</a:t>
            </a:r>
          </a:p>
          <a:p>
            <a:r>
              <a:rPr lang="en-GB" smtClean="0"/>
              <a:t>Procedure</a:t>
            </a:r>
          </a:p>
          <a:p>
            <a:r>
              <a:rPr lang="en-GB" smtClean="0"/>
              <a:t>Results</a:t>
            </a:r>
          </a:p>
          <a:p>
            <a:r>
              <a:rPr lang="en-GB" smtClean="0"/>
              <a:t>Conclusion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Choose a number between 100 and 200 (inclusively).</a:t>
            </a:r>
          </a:p>
          <a:p>
            <a:r>
              <a:rPr lang="en-GB" smtClean="0"/>
              <a:t>Write this number on your Baddeley notes.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But First....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1. What is the serial-position/primacy-recency effect? (Murdock, 1962)</a:t>
            </a:r>
          </a:p>
        </p:txBody>
      </p:sp>
      <p:sp>
        <p:nvSpPr>
          <p:cNvPr id="18435" name="AutoShape 2" descr="serial position eff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pic>
        <p:nvPicPr>
          <p:cNvPr id="18436" name="Picture 4" descr="http://cdn-1.simplypsychology.org/serial-position-effe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5675" y="2781300"/>
            <a:ext cx="4722813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Condensing Information Improves Memory</a:t>
            </a:r>
            <a:endParaRPr lang="en-GB" dirty="0"/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You need to process the information semantically, in order to decide which bits are the most important (should be included) &amp; least important (should be discarded).</a:t>
            </a:r>
          </a:p>
          <a:p>
            <a:endParaRPr lang="en-GB" smtClean="0"/>
          </a:p>
          <a:p>
            <a:r>
              <a:rPr lang="en-GB" smtClean="0"/>
              <a:t>We’re in the business of remembering as much as we can </a:t>
            </a:r>
            <a:r>
              <a:rPr lang="en-GB" smtClean="0">
                <a:sym typeface="Wingdings" pitchFamily="2" charset="2"/>
              </a:rPr>
              <a:t></a:t>
            </a:r>
            <a:endParaRPr lang="en-GB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Homework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GB" smtClean="0"/>
              <a:t>Draw a pair of briefs.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GB" smtClean="0"/>
              <a:t>Summarise the description for the Baddeley (1966b) study using the number you have written on your notes as your MAXIMUM word count </a:t>
            </a:r>
            <a:r>
              <a:rPr lang="en-GB" smtClean="0">
                <a:sym typeface="Wingdings" pitchFamily="2" charset="2"/>
              </a:rPr>
              <a:t>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GB" smtClean="0">
                <a:sym typeface="Wingdings" pitchFamily="2" charset="2"/>
              </a:rPr>
              <a:t>Use as many abbreviations, diagrams etc as you wish.</a:t>
            </a:r>
            <a:endParaRPr lang="en-GB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Evaluating Studies</a:t>
            </a: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5724525" y="2133600"/>
            <a:ext cx="3683000" cy="4497388"/>
          </a:xfrm>
        </p:spPr>
        <p:txBody>
          <a:bodyPr/>
          <a:lstStyle/>
          <a:p>
            <a:r>
              <a:rPr lang="en-GB" smtClean="0"/>
              <a:t>State</a:t>
            </a:r>
          </a:p>
          <a:p>
            <a:r>
              <a:rPr lang="en-GB" smtClean="0"/>
              <a:t>How</a:t>
            </a:r>
          </a:p>
          <a:p>
            <a:r>
              <a:rPr lang="en-GB" smtClean="0"/>
              <a:t>Why</a:t>
            </a:r>
          </a:p>
        </p:txBody>
      </p:sp>
      <p:pic>
        <p:nvPicPr>
          <p:cNvPr id="62467" name="Picture 2"/>
          <p:cNvPicPr>
            <a:picLocks noChangeAspect="1" noChangeArrowheads="1"/>
          </p:cNvPicPr>
          <p:nvPr/>
        </p:nvPicPr>
        <p:blipFill>
          <a:blip r:embed="rId3"/>
          <a:srcRect l="17325" t="28061" r="51176" b="8441"/>
          <a:stretch>
            <a:fillRect/>
          </a:stretch>
        </p:blipFill>
        <p:spPr bwMode="auto">
          <a:xfrm>
            <a:off x="611188" y="1341438"/>
            <a:ext cx="4141787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Exam Style Questions About This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What was the aim?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How did </a:t>
            </a:r>
            <a:r>
              <a:rPr lang="en-GB" dirty="0" err="1" smtClean="0"/>
              <a:t>Baddeley</a:t>
            </a:r>
            <a:r>
              <a:rPr lang="en-GB" dirty="0" smtClean="0"/>
              <a:t> (1966b) conduct this study?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What results did </a:t>
            </a:r>
            <a:r>
              <a:rPr lang="en-GB" dirty="0" err="1" smtClean="0"/>
              <a:t>Baddeley</a:t>
            </a:r>
            <a:r>
              <a:rPr lang="en-GB" dirty="0" smtClean="0"/>
              <a:t> (1966b) find?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What was the conclusion of </a:t>
            </a:r>
            <a:r>
              <a:rPr lang="en-GB" dirty="0" err="1" smtClean="0"/>
              <a:t>Baddeley’s</a:t>
            </a:r>
            <a:r>
              <a:rPr lang="en-GB" dirty="0" smtClean="0"/>
              <a:t> (1966b) study?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Describe </a:t>
            </a:r>
            <a:r>
              <a:rPr lang="en-GB" dirty="0" err="1" smtClean="0"/>
              <a:t>Baddeley’s</a:t>
            </a:r>
            <a:r>
              <a:rPr lang="en-GB" dirty="0" smtClean="0"/>
              <a:t> (1966b) study investigating the influence of acoustic and semantic similarity on LTM.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Describe the aim and procedure of </a:t>
            </a:r>
            <a:r>
              <a:rPr lang="en-GB" dirty="0" err="1" smtClean="0"/>
              <a:t>Baddeley’s</a:t>
            </a:r>
            <a:r>
              <a:rPr lang="en-GB" dirty="0" smtClean="0"/>
              <a:t> (1966b) study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Describe one strength of </a:t>
            </a:r>
            <a:r>
              <a:rPr lang="en-GB" dirty="0" err="1" smtClean="0"/>
              <a:t>Baddeley’s</a:t>
            </a:r>
            <a:r>
              <a:rPr lang="en-GB" dirty="0" smtClean="0"/>
              <a:t> (1966b) study.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Explain how </a:t>
            </a:r>
            <a:r>
              <a:rPr lang="en-GB" dirty="0" err="1" smtClean="0"/>
              <a:t>Baddeley’s</a:t>
            </a:r>
            <a:r>
              <a:rPr lang="en-GB" dirty="0" smtClean="0"/>
              <a:t> (1966b) study might have low ecological validity.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Describe one way that </a:t>
            </a:r>
            <a:r>
              <a:rPr lang="en-GB" dirty="0" err="1" smtClean="0"/>
              <a:t>Baddeley</a:t>
            </a:r>
            <a:r>
              <a:rPr lang="en-GB" dirty="0" smtClean="0"/>
              <a:t> (1966b) could have improved his study.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Etc.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But First...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2. What is rehearsal? (in a memory sense!)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But First...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3. What did Peterson-Peterson (1959) do to prevent rehearsal? What did they find?</a:t>
            </a:r>
          </a:p>
        </p:txBody>
      </p:sp>
      <p:pic>
        <p:nvPicPr>
          <p:cNvPr id="20483" name="Picture 2" descr="http://cdn-7.simplypsychology.org/peter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997200"/>
            <a:ext cx="5184775" cy="31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You are about to replicate part of Baddeley’s (1966b) study - Experiment 3</a:t>
            </a:r>
          </a:p>
          <a:p>
            <a:r>
              <a:rPr lang="en-GB" smtClean="0"/>
              <a:t>You will be shown a series of words.</a:t>
            </a:r>
          </a:p>
          <a:p>
            <a:r>
              <a:rPr lang="en-GB" smtClean="0"/>
              <a:t>You need to remember the order of the words.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r>
              <a:rPr lang="en-GB" smtClean="0"/>
              <a:t>Man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r>
              <a:rPr lang="en-GB" smtClean="0"/>
              <a:t>Cab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endParaRPr lang="en-GB" smtClean="0"/>
          </a:p>
          <a:p>
            <a:pPr algn="ctr">
              <a:buFont typeface="Arial" charset="0"/>
              <a:buNone/>
            </a:pPr>
            <a:r>
              <a:rPr lang="en-GB" smtClean="0"/>
              <a:t>Can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1248</Words>
  <Application>Microsoft Office PowerPoint</Application>
  <PresentationFormat>On-screen Show (4:3)</PresentationFormat>
  <Paragraphs>199</Paragraphs>
  <Slides>33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Calibri</vt:lpstr>
      <vt:lpstr>Arial</vt:lpstr>
      <vt:lpstr>Wingdings</vt:lpstr>
      <vt:lpstr>Office Theme</vt:lpstr>
      <vt:lpstr>Key Study: Baddeley (1966b)</vt:lpstr>
      <vt:lpstr>Learning Objectives</vt:lpstr>
      <vt:lpstr>But First....</vt:lpstr>
      <vt:lpstr>But First...</vt:lpstr>
      <vt:lpstr>But First...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Now...</vt:lpstr>
      <vt:lpstr>Slide 19</vt:lpstr>
      <vt:lpstr>Questions to Consider</vt:lpstr>
      <vt:lpstr>Which words belong to which condition?</vt:lpstr>
      <vt:lpstr>Questions to think about</vt:lpstr>
      <vt:lpstr>Aim</vt:lpstr>
      <vt:lpstr>Surprise!!!</vt:lpstr>
      <vt:lpstr>How many did you get right, first time &amp; second time?</vt:lpstr>
      <vt:lpstr>How do our results compare with Baddeley’s (1966b)?</vt:lpstr>
      <vt:lpstr>What conclusion(s) can you deduce from Baddeley’s results?</vt:lpstr>
      <vt:lpstr>Note Check</vt:lpstr>
      <vt:lpstr>Slide 29</vt:lpstr>
      <vt:lpstr>Condensing Information Improves Memory</vt:lpstr>
      <vt:lpstr>Homework</vt:lpstr>
      <vt:lpstr>Evaluating Studies</vt:lpstr>
      <vt:lpstr>Exam Style Questions About This Study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Study</dc:title>
  <dc:creator>Helen</dc:creator>
  <cp:lastModifiedBy>Rowe</cp:lastModifiedBy>
  <cp:revision>15</cp:revision>
  <dcterms:created xsi:type="dcterms:W3CDTF">2015-08-29T08:10:06Z</dcterms:created>
  <dcterms:modified xsi:type="dcterms:W3CDTF">2016-02-01T20:43:06Z</dcterms:modified>
</cp:coreProperties>
</file>