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9"/>
  </p:notesMasterIdLst>
  <p:handoutMasterIdLst>
    <p:handoutMasterId r:id="rId180"/>
  </p:handoutMasterIdLst>
  <p:sldIdLst>
    <p:sldId id="256" r:id="rId2"/>
    <p:sldId id="306" r:id="rId3"/>
    <p:sldId id="307" r:id="rId4"/>
    <p:sldId id="257" r:id="rId5"/>
    <p:sldId id="305" r:id="rId6"/>
    <p:sldId id="258" r:id="rId7"/>
    <p:sldId id="259" r:id="rId8"/>
    <p:sldId id="260" r:id="rId9"/>
    <p:sldId id="262" r:id="rId10"/>
    <p:sldId id="263" r:id="rId11"/>
    <p:sldId id="264" r:id="rId12"/>
    <p:sldId id="265" r:id="rId13"/>
    <p:sldId id="266" r:id="rId14"/>
    <p:sldId id="267" r:id="rId15"/>
    <p:sldId id="269" r:id="rId16"/>
    <p:sldId id="271" r:id="rId17"/>
    <p:sldId id="315" r:id="rId18"/>
    <p:sldId id="428" r:id="rId19"/>
    <p:sldId id="316" r:id="rId20"/>
    <p:sldId id="317" r:id="rId21"/>
    <p:sldId id="318" r:id="rId22"/>
    <p:sldId id="273" r:id="rId23"/>
    <p:sldId id="308" r:id="rId24"/>
    <p:sldId id="275" r:id="rId25"/>
    <p:sldId id="320" r:id="rId26"/>
    <p:sldId id="395" r:id="rId27"/>
    <p:sldId id="396" r:id="rId28"/>
    <p:sldId id="309" r:id="rId29"/>
    <p:sldId id="278" r:id="rId30"/>
    <p:sldId id="279" r:id="rId31"/>
    <p:sldId id="321" r:id="rId32"/>
    <p:sldId id="319" r:id="rId33"/>
    <p:sldId id="447" r:id="rId34"/>
    <p:sldId id="311" r:id="rId35"/>
    <p:sldId id="312" r:id="rId36"/>
    <p:sldId id="313" r:id="rId37"/>
    <p:sldId id="314" r:id="rId38"/>
    <p:sldId id="280" r:id="rId39"/>
    <p:sldId id="397" r:id="rId40"/>
    <p:sldId id="398" r:id="rId41"/>
    <p:sldId id="322" r:id="rId42"/>
    <p:sldId id="281" r:id="rId43"/>
    <p:sldId id="323" r:id="rId44"/>
    <p:sldId id="283" r:id="rId45"/>
    <p:sldId id="284" r:id="rId46"/>
    <p:sldId id="325" r:id="rId47"/>
    <p:sldId id="324" r:id="rId48"/>
    <p:sldId id="326" r:id="rId49"/>
    <p:sldId id="328" r:id="rId50"/>
    <p:sldId id="329" r:id="rId51"/>
    <p:sldId id="330" r:id="rId52"/>
    <p:sldId id="331" r:id="rId53"/>
    <p:sldId id="288" r:id="rId54"/>
    <p:sldId id="289" r:id="rId55"/>
    <p:sldId id="332" r:id="rId56"/>
    <p:sldId id="293" r:id="rId57"/>
    <p:sldId id="401" r:id="rId58"/>
    <p:sldId id="402" r:id="rId59"/>
    <p:sldId id="399" r:id="rId60"/>
    <p:sldId id="403" r:id="rId61"/>
    <p:sldId id="294" r:id="rId62"/>
    <p:sldId id="333" r:id="rId63"/>
    <p:sldId id="338" r:id="rId64"/>
    <p:sldId id="339" r:id="rId65"/>
    <p:sldId id="404" r:id="rId66"/>
    <p:sldId id="405" r:id="rId67"/>
    <p:sldId id="406" r:id="rId68"/>
    <p:sldId id="407" r:id="rId69"/>
    <p:sldId id="408" r:id="rId70"/>
    <p:sldId id="409" r:id="rId71"/>
    <p:sldId id="411" r:id="rId72"/>
    <p:sldId id="415" r:id="rId73"/>
    <p:sldId id="410" r:id="rId74"/>
    <p:sldId id="412" r:id="rId75"/>
    <p:sldId id="413" r:id="rId76"/>
    <p:sldId id="416" r:id="rId77"/>
    <p:sldId id="417" r:id="rId78"/>
    <p:sldId id="418" r:id="rId79"/>
    <p:sldId id="414" r:id="rId80"/>
    <p:sldId id="419" r:id="rId81"/>
    <p:sldId id="420" r:id="rId82"/>
    <p:sldId id="421" r:id="rId83"/>
    <p:sldId id="422" r:id="rId84"/>
    <p:sldId id="429" r:id="rId85"/>
    <p:sldId id="430" r:id="rId86"/>
    <p:sldId id="431" r:id="rId87"/>
    <p:sldId id="432" r:id="rId88"/>
    <p:sldId id="340" r:id="rId89"/>
    <p:sldId id="336" r:id="rId90"/>
    <p:sldId id="341" r:id="rId91"/>
    <p:sldId id="342" r:id="rId92"/>
    <p:sldId id="337" r:id="rId93"/>
    <p:sldId id="296" r:id="rId94"/>
    <p:sldId id="434" r:id="rId95"/>
    <p:sldId id="435" r:id="rId96"/>
    <p:sldId id="436" r:id="rId97"/>
    <p:sldId id="437" r:id="rId98"/>
    <p:sldId id="438" r:id="rId99"/>
    <p:sldId id="439" r:id="rId100"/>
    <p:sldId id="440" r:id="rId101"/>
    <p:sldId id="441" r:id="rId102"/>
    <p:sldId id="433" r:id="rId103"/>
    <p:sldId id="298" r:id="rId104"/>
    <p:sldId id="343" r:id="rId105"/>
    <p:sldId id="345" r:id="rId106"/>
    <p:sldId id="423" r:id="rId107"/>
    <p:sldId id="427" r:id="rId108"/>
    <p:sldId id="344" r:id="rId109"/>
    <p:sldId id="358" r:id="rId110"/>
    <p:sldId id="442" r:id="rId111"/>
    <p:sldId id="443" r:id="rId112"/>
    <p:sldId id="359" r:id="rId113"/>
    <p:sldId id="444" r:id="rId114"/>
    <p:sldId id="360" r:id="rId115"/>
    <p:sldId id="445" r:id="rId116"/>
    <p:sldId id="361" r:id="rId117"/>
    <p:sldId id="446" r:id="rId118"/>
    <p:sldId id="362" r:id="rId119"/>
    <p:sldId id="426" r:id="rId120"/>
    <p:sldId id="424" r:id="rId121"/>
    <p:sldId id="425" r:id="rId122"/>
    <p:sldId id="302" r:id="rId123"/>
    <p:sldId id="448" r:id="rId124"/>
    <p:sldId id="449" r:id="rId125"/>
    <p:sldId id="363" r:id="rId126"/>
    <p:sldId id="364" r:id="rId127"/>
    <p:sldId id="365" r:id="rId128"/>
    <p:sldId id="366" r:id="rId129"/>
    <p:sldId id="368" r:id="rId130"/>
    <p:sldId id="450" r:id="rId131"/>
    <p:sldId id="451" r:id="rId132"/>
    <p:sldId id="454" r:id="rId133"/>
    <p:sldId id="455" r:id="rId134"/>
    <p:sldId id="484" r:id="rId135"/>
    <p:sldId id="485" r:id="rId136"/>
    <p:sldId id="456" r:id="rId137"/>
    <p:sldId id="457" r:id="rId138"/>
    <p:sldId id="458" r:id="rId139"/>
    <p:sldId id="459" r:id="rId140"/>
    <p:sldId id="460" r:id="rId141"/>
    <p:sldId id="461" r:id="rId142"/>
    <p:sldId id="462" r:id="rId143"/>
    <p:sldId id="463" r:id="rId144"/>
    <p:sldId id="464" r:id="rId145"/>
    <p:sldId id="466" r:id="rId146"/>
    <p:sldId id="467" r:id="rId147"/>
    <p:sldId id="468" r:id="rId148"/>
    <p:sldId id="469" r:id="rId149"/>
    <p:sldId id="470" r:id="rId150"/>
    <p:sldId id="471" r:id="rId151"/>
    <p:sldId id="472" r:id="rId152"/>
    <p:sldId id="372" r:id="rId153"/>
    <p:sldId id="382" r:id="rId154"/>
    <p:sldId id="383" r:id="rId155"/>
    <p:sldId id="384" r:id="rId156"/>
    <p:sldId id="385" r:id="rId157"/>
    <p:sldId id="386" r:id="rId158"/>
    <p:sldId id="387" r:id="rId159"/>
    <p:sldId id="388" r:id="rId160"/>
    <p:sldId id="389" r:id="rId161"/>
    <p:sldId id="390" r:id="rId162"/>
    <p:sldId id="391" r:id="rId163"/>
    <p:sldId id="392" r:id="rId164"/>
    <p:sldId id="393" r:id="rId165"/>
    <p:sldId id="394" r:id="rId166"/>
    <p:sldId id="473" r:id="rId167"/>
    <p:sldId id="474" r:id="rId168"/>
    <p:sldId id="476" r:id="rId169"/>
    <p:sldId id="475" r:id="rId170"/>
    <p:sldId id="477" r:id="rId171"/>
    <p:sldId id="478" r:id="rId172"/>
    <p:sldId id="479" r:id="rId173"/>
    <p:sldId id="481" r:id="rId174"/>
    <p:sldId id="480" r:id="rId175"/>
    <p:sldId id="482" r:id="rId176"/>
    <p:sldId id="483" r:id="rId177"/>
    <p:sldId id="357" r:id="rId17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8B9C7-AC98-4420-80D6-0DFB7846FDDB}" type="doc">
      <dgm:prSet loTypeId="urn:microsoft.com/office/officeart/2005/8/layout/venn1" loCatId="relationship" qsTypeId="urn:microsoft.com/office/officeart/2005/8/quickstyle/simple1" qsCatId="simple" csTypeId="urn:microsoft.com/office/officeart/2005/8/colors/accent1_2" csCatId="accent1" phldr="1"/>
      <dgm:spPr/>
    </dgm:pt>
    <dgm:pt modelId="{C43D6100-465D-47F6-A40F-5060B4DE82B8}">
      <dgm:prSet phldrT="[Text]"/>
      <dgm:spPr/>
      <dgm:t>
        <a:bodyPr/>
        <a:lstStyle/>
        <a:p>
          <a:r>
            <a:rPr lang="en-GB" dirty="0" smtClean="0"/>
            <a:t>When?</a:t>
          </a:r>
          <a:endParaRPr lang="en-GB" dirty="0"/>
        </a:p>
      </dgm:t>
    </dgm:pt>
    <dgm:pt modelId="{512D65E3-FCCF-421E-B2FD-A46146363220}" type="parTrans" cxnId="{E9CB22ED-3AAB-4FA5-A9AC-4EEDAFD2A02C}">
      <dgm:prSet/>
      <dgm:spPr/>
      <dgm:t>
        <a:bodyPr/>
        <a:lstStyle/>
        <a:p>
          <a:endParaRPr lang="en-GB"/>
        </a:p>
      </dgm:t>
    </dgm:pt>
    <dgm:pt modelId="{B7392060-36AF-42ED-9081-BC3CFC44C75D}" type="sibTrans" cxnId="{E9CB22ED-3AAB-4FA5-A9AC-4EEDAFD2A02C}">
      <dgm:prSet/>
      <dgm:spPr/>
      <dgm:t>
        <a:bodyPr/>
        <a:lstStyle/>
        <a:p>
          <a:endParaRPr lang="en-GB"/>
        </a:p>
      </dgm:t>
    </dgm:pt>
    <dgm:pt modelId="{7AF95262-39A5-42CD-BA6D-D658D9DEE242}">
      <dgm:prSet phldrT="[Text]"/>
      <dgm:spPr/>
      <dgm:t>
        <a:bodyPr/>
        <a:lstStyle/>
        <a:p>
          <a:r>
            <a:rPr lang="en-GB" dirty="0" smtClean="0"/>
            <a:t>Why?</a:t>
          </a:r>
          <a:endParaRPr lang="en-GB" dirty="0"/>
        </a:p>
      </dgm:t>
    </dgm:pt>
    <dgm:pt modelId="{A8A2F99C-45D7-4084-B216-BA31D9AC3D6E}" type="parTrans" cxnId="{0A0D9E3C-5403-4F0C-A6C9-ED1C8598D788}">
      <dgm:prSet/>
      <dgm:spPr/>
      <dgm:t>
        <a:bodyPr/>
        <a:lstStyle/>
        <a:p>
          <a:endParaRPr lang="en-GB"/>
        </a:p>
      </dgm:t>
    </dgm:pt>
    <dgm:pt modelId="{9D297F99-CD7D-42A5-8B51-56599D9BA668}" type="sibTrans" cxnId="{0A0D9E3C-5403-4F0C-A6C9-ED1C8598D788}">
      <dgm:prSet/>
      <dgm:spPr/>
      <dgm:t>
        <a:bodyPr/>
        <a:lstStyle/>
        <a:p>
          <a:endParaRPr lang="en-GB"/>
        </a:p>
      </dgm:t>
    </dgm:pt>
    <dgm:pt modelId="{E000635D-3180-4C49-940A-8878D0C450EC}">
      <dgm:prSet phldrT="[Text]"/>
      <dgm:spPr/>
      <dgm:t>
        <a:bodyPr/>
        <a:lstStyle/>
        <a:p>
          <a:r>
            <a:rPr lang="en-GB" dirty="0" smtClean="0"/>
            <a:t>Where?</a:t>
          </a:r>
          <a:endParaRPr lang="en-GB" dirty="0"/>
        </a:p>
      </dgm:t>
    </dgm:pt>
    <dgm:pt modelId="{630A2AD2-F79D-47E5-84B2-1170C324675E}" type="parTrans" cxnId="{826228A4-0DDE-4581-A6FD-FE9D51746E1A}">
      <dgm:prSet/>
      <dgm:spPr/>
      <dgm:t>
        <a:bodyPr/>
        <a:lstStyle/>
        <a:p>
          <a:endParaRPr lang="en-GB"/>
        </a:p>
      </dgm:t>
    </dgm:pt>
    <dgm:pt modelId="{88A918A0-45DA-485E-AAB3-70E4A2D65B45}" type="sibTrans" cxnId="{826228A4-0DDE-4581-A6FD-FE9D51746E1A}">
      <dgm:prSet/>
      <dgm:spPr/>
      <dgm:t>
        <a:bodyPr/>
        <a:lstStyle/>
        <a:p>
          <a:endParaRPr lang="en-GB"/>
        </a:p>
      </dgm:t>
    </dgm:pt>
    <dgm:pt modelId="{696A129C-BC6A-47B1-BECF-C5ECD245110B}" type="pres">
      <dgm:prSet presAssocID="{C948B9C7-AC98-4420-80D6-0DFB7846FDDB}" presName="compositeShape" presStyleCnt="0">
        <dgm:presLayoutVars>
          <dgm:chMax val="7"/>
          <dgm:dir/>
          <dgm:resizeHandles val="exact"/>
        </dgm:presLayoutVars>
      </dgm:prSet>
      <dgm:spPr/>
    </dgm:pt>
    <dgm:pt modelId="{72B376DE-659F-4332-A74B-47149125B926}" type="pres">
      <dgm:prSet presAssocID="{C43D6100-465D-47F6-A40F-5060B4DE82B8}" presName="circ1" presStyleLbl="vennNode1" presStyleIdx="0" presStyleCnt="3"/>
      <dgm:spPr/>
      <dgm:t>
        <a:bodyPr/>
        <a:lstStyle/>
        <a:p>
          <a:endParaRPr lang="en-GB"/>
        </a:p>
      </dgm:t>
    </dgm:pt>
    <dgm:pt modelId="{6D39FCE5-03EB-4E88-AF80-197376012A5E}" type="pres">
      <dgm:prSet presAssocID="{C43D6100-465D-47F6-A40F-5060B4DE82B8}" presName="circ1Tx" presStyleLbl="revTx" presStyleIdx="0" presStyleCnt="0">
        <dgm:presLayoutVars>
          <dgm:chMax val="0"/>
          <dgm:chPref val="0"/>
          <dgm:bulletEnabled val="1"/>
        </dgm:presLayoutVars>
      </dgm:prSet>
      <dgm:spPr/>
      <dgm:t>
        <a:bodyPr/>
        <a:lstStyle/>
        <a:p>
          <a:endParaRPr lang="en-GB"/>
        </a:p>
      </dgm:t>
    </dgm:pt>
    <dgm:pt modelId="{49E4BF5A-31BE-4A10-BE75-9D9C345D9381}" type="pres">
      <dgm:prSet presAssocID="{7AF95262-39A5-42CD-BA6D-D658D9DEE242}" presName="circ2" presStyleLbl="vennNode1" presStyleIdx="1" presStyleCnt="3"/>
      <dgm:spPr/>
      <dgm:t>
        <a:bodyPr/>
        <a:lstStyle/>
        <a:p>
          <a:endParaRPr lang="en-GB"/>
        </a:p>
      </dgm:t>
    </dgm:pt>
    <dgm:pt modelId="{83D990B7-162B-488D-B303-713FB923BD5C}" type="pres">
      <dgm:prSet presAssocID="{7AF95262-39A5-42CD-BA6D-D658D9DEE242}" presName="circ2Tx" presStyleLbl="revTx" presStyleIdx="0" presStyleCnt="0">
        <dgm:presLayoutVars>
          <dgm:chMax val="0"/>
          <dgm:chPref val="0"/>
          <dgm:bulletEnabled val="1"/>
        </dgm:presLayoutVars>
      </dgm:prSet>
      <dgm:spPr/>
      <dgm:t>
        <a:bodyPr/>
        <a:lstStyle/>
        <a:p>
          <a:endParaRPr lang="en-GB"/>
        </a:p>
      </dgm:t>
    </dgm:pt>
    <dgm:pt modelId="{9FF98D17-4BF8-48DB-9D04-6CC0515EE178}" type="pres">
      <dgm:prSet presAssocID="{E000635D-3180-4C49-940A-8878D0C450EC}" presName="circ3" presStyleLbl="vennNode1" presStyleIdx="2" presStyleCnt="3"/>
      <dgm:spPr/>
      <dgm:t>
        <a:bodyPr/>
        <a:lstStyle/>
        <a:p>
          <a:endParaRPr lang="en-GB"/>
        </a:p>
      </dgm:t>
    </dgm:pt>
    <dgm:pt modelId="{62D0A69B-D553-45ED-B6BE-10E5F2D98EF9}" type="pres">
      <dgm:prSet presAssocID="{E000635D-3180-4C49-940A-8878D0C450EC}" presName="circ3Tx" presStyleLbl="revTx" presStyleIdx="0" presStyleCnt="0">
        <dgm:presLayoutVars>
          <dgm:chMax val="0"/>
          <dgm:chPref val="0"/>
          <dgm:bulletEnabled val="1"/>
        </dgm:presLayoutVars>
      </dgm:prSet>
      <dgm:spPr/>
      <dgm:t>
        <a:bodyPr/>
        <a:lstStyle/>
        <a:p>
          <a:endParaRPr lang="en-GB"/>
        </a:p>
      </dgm:t>
    </dgm:pt>
  </dgm:ptLst>
  <dgm:cxnLst>
    <dgm:cxn modelId="{E9CB22ED-3AAB-4FA5-A9AC-4EEDAFD2A02C}" srcId="{C948B9C7-AC98-4420-80D6-0DFB7846FDDB}" destId="{C43D6100-465D-47F6-A40F-5060B4DE82B8}" srcOrd="0" destOrd="0" parTransId="{512D65E3-FCCF-421E-B2FD-A46146363220}" sibTransId="{B7392060-36AF-42ED-9081-BC3CFC44C75D}"/>
    <dgm:cxn modelId="{8289C93B-C608-4F4B-9993-611D03A8E524}" type="presOf" srcId="{C948B9C7-AC98-4420-80D6-0DFB7846FDDB}" destId="{696A129C-BC6A-47B1-BECF-C5ECD245110B}" srcOrd="0" destOrd="0" presId="urn:microsoft.com/office/officeart/2005/8/layout/venn1"/>
    <dgm:cxn modelId="{FBF1B21C-7F40-4BCB-BA0A-31F2BF0DCF41}" type="presOf" srcId="{7AF95262-39A5-42CD-BA6D-D658D9DEE242}" destId="{49E4BF5A-31BE-4A10-BE75-9D9C345D9381}" srcOrd="0" destOrd="0" presId="urn:microsoft.com/office/officeart/2005/8/layout/venn1"/>
    <dgm:cxn modelId="{853EABA0-0421-4D25-AFE6-2470854239C4}" type="presOf" srcId="{C43D6100-465D-47F6-A40F-5060B4DE82B8}" destId="{72B376DE-659F-4332-A74B-47149125B926}" srcOrd="0" destOrd="0" presId="urn:microsoft.com/office/officeart/2005/8/layout/venn1"/>
    <dgm:cxn modelId="{B4F160CF-D3CE-46D6-BDA9-961DB6616739}" type="presOf" srcId="{7AF95262-39A5-42CD-BA6D-D658D9DEE242}" destId="{83D990B7-162B-488D-B303-713FB923BD5C}" srcOrd="1" destOrd="0" presId="urn:microsoft.com/office/officeart/2005/8/layout/venn1"/>
    <dgm:cxn modelId="{DC8BF88D-9D9D-402C-BB38-415E4FFBE310}" type="presOf" srcId="{C43D6100-465D-47F6-A40F-5060B4DE82B8}" destId="{6D39FCE5-03EB-4E88-AF80-197376012A5E}" srcOrd="1" destOrd="0" presId="urn:microsoft.com/office/officeart/2005/8/layout/venn1"/>
    <dgm:cxn modelId="{2814A7A7-2D1C-4307-9870-47857DF250A0}" type="presOf" srcId="{E000635D-3180-4C49-940A-8878D0C450EC}" destId="{62D0A69B-D553-45ED-B6BE-10E5F2D98EF9}" srcOrd="1" destOrd="0" presId="urn:microsoft.com/office/officeart/2005/8/layout/venn1"/>
    <dgm:cxn modelId="{826228A4-0DDE-4581-A6FD-FE9D51746E1A}" srcId="{C948B9C7-AC98-4420-80D6-0DFB7846FDDB}" destId="{E000635D-3180-4C49-940A-8878D0C450EC}" srcOrd="2" destOrd="0" parTransId="{630A2AD2-F79D-47E5-84B2-1170C324675E}" sibTransId="{88A918A0-45DA-485E-AAB3-70E4A2D65B45}"/>
    <dgm:cxn modelId="{0A0D9E3C-5403-4F0C-A6C9-ED1C8598D788}" srcId="{C948B9C7-AC98-4420-80D6-0DFB7846FDDB}" destId="{7AF95262-39A5-42CD-BA6D-D658D9DEE242}" srcOrd="1" destOrd="0" parTransId="{A8A2F99C-45D7-4084-B216-BA31D9AC3D6E}" sibTransId="{9D297F99-CD7D-42A5-8B51-56599D9BA668}"/>
    <dgm:cxn modelId="{9E7EDD0D-F3D1-4013-97CF-DB05F0934E8A}" type="presOf" srcId="{E000635D-3180-4C49-940A-8878D0C450EC}" destId="{9FF98D17-4BF8-48DB-9D04-6CC0515EE178}" srcOrd="0" destOrd="0" presId="urn:microsoft.com/office/officeart/2005/8/layout/venn1"/>
    <dgm:cxn modelId="{3FA9B46B-78DD-4EFC-A4BE-95DCE4FE1591}" type="presParOf" srcId="{696A129C-BC6A-47B1-BECF-C5ECD245110B}" destId="{72B376DE-659F-4332-A74B-47149125B926}" srcOrd="0" destOrd="0" presId="urn:microsoft.com/office/officeart/2005/8/layout/venn1"/>
    <dgm:cxn modelId="{3F52C3C3-01AE-466D-88F2-0EB93AA4EABE}" type="presParOf" srcId="{696A129C-BC6A-47B1-BECF-C5ECD245110B}" destId="{6D39FCE5-03EB-4E88-AF80-197376012A5E}" srcOrd="1" destOrd="0" presId="urn:microsoft.com/office/officeart/2005/8/layout/venn1"/>
    <dgm:cxn modelId="{BD337BE9-85E4-4264-A70A-C9D44BA579BE}" type="presParOf" srcId="{696A129C-BC6A-47B1-BECF-C5ECD245110B}" destId="{49E4BF5A-31BE-4A10-BE75-9D9C345D9381}" srcOrd="2" destOrd="0" presId="urn:microsoft.com/office/officeart/2005/8/layout/venn1"/>
    <dgm:cxn modelId="{31DAF5C1-EF00-4BA5-A21C-223C80CF918C}" type="presParOf" srcId="{696A129C-BC6A-47B1-BECF-C5ECD245110B}" destId="{83D990B7-162B-488D-B303-713FB923BD5C}" srcOrd="3" destOrd="0" presId="urn:microsoft.com/office/officeart/2005/8/layout/venn1"/>
    <dgm:cxn modelId="{5128255D-E21A-4A83-82C4-01571A3AF94B}" type="presParOf" srcId="{696A129C-BC6A-47B1-BECF-C5ECD245110B}" destId="{9FF98D17-4BF8-48DB-9D04-6CC0515EE178}" srcOrd="4" destOrd="0" presId="urn:microsoft.com/office/officeart/2005/8/layout/venn1"/>
    <dgm:cxn modelId="{FFDA5AE0-E44D-4D32-B107-15779D15891B}" type="presParOf" srcId="{696A129C-BC6A-47B1-BECF-C5ECD245110B}" destId="{62D0A69B-D553-45ED-B6BE-10E5F2D98EF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376DE-659F-4332-A74B-47149125B926}">
      <dsp:nvSpPr>
        <dsp:cNvPr id="0" name=""/>
        <dsp:cNvSpPr/>
      </dsp:nvSpPr>
      <dsp:spPr>
        <a:xfrm>
          <a:off x="1298205" y="45905"/>
          <a:ext cx="2203444" cy="22034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When?</a:t>
          </a:r>
          <a:endParaRPr lang="en-GB" sz="3200" kern="1200" dirty="0"/>
        </a:p>
      </dsp:txBody>
      <dsp:txXfrm>
        <a:off x="1591998" y="431507"/>
        <a:ext cx="1615859" cy="991550"/>
      </dsp:txXfrm>
    </dsp:sp>
    <dsp:sp modelId="{49E4BF5A-31BE-4A10-BE75-9D9C345D9381}">
      <dsp:nvSpPr>
        <dsp:cNvPr id="0" name=""/>
        <dsp:cNvSpPr/>
      </dsp:nvSpPr>
      <dsp:spPr>
        <a:xfrm>
          <a:off x="2093281" y="1423058"/>
          <a:ext cx="2203444" cy="22034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Why?</a:t>
          </a:r>
          <a:endParaRPr lang="en-GB" sz="3200" kern="1200" dirty="0"/>
        </a:p>
      </dsp:txBody>
      <dsp:txXfrm>
        <a:off x="2767168" y="1992281"/>
        <a:ext cx="1322066" cy="1211894"/>
      </dsp:txXfrm>
    </dsp:sp>
    <dsp:sp modelId="{9FF98D17-4BF8-48DB-9D04-6CC0515EE178}">
      <dsp:nvSpPr>
        <dsp:cNvPr id="0" name=""/>
        <dsp:cNvSpPr/>
      </dsp:nvSpPr>
      <dsp:spPr>
        <a:xfrm>
          <a:off x="503129" y="1423058"/>
          <a:ext cx="2203444" cy="22034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Where?</a:t>
          </a:r>
          <a:endParaRPr lang="en-GB" sz="3200" kern="1200" dirty="0"/>
        </a:p>
      </dsp:txBody>
      <dsp:txXfrm>
        <a:off x="710620" y="1992281"/>
        <a:ext cx="1322066" cy="12118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9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47F2B20-D357-4C0E-B678-D34ECD69CEB1}" type="datetimeFigureOut">
              <a:rPr lang="en-GB" smtClean="0"/>
              <a:pPr/>
              <a:t>16/11/2015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F9EEAA2-1545-4BB8-A5B7-03364A6D2D9C}" type="slidenum">
              <a:rPr lang="en-GB" smtClean="0"/>
              <a:pPr/>
              <a:t>‹#›</a:t>
            </a:fld>
            <a:endParaRPr lang="en-GB"/>
          </a:p>
        </p:txBody>
      </p:sp>
    </p:spTree>
    <p:extLst>
      <p:ext uri="{BB962C8B-B14F-4D97-AF65-F5344CB8AC3E}">
        <p14:creationId xmlns:p14="http://schemas.microsoft.com/office/powerpoint/2010/main" val="33053844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1-09T10:26:52.328"/>
    </inkml:context>
    <inkml:brush xml:id="br0">
      <inkml:brushProperty name="width" value="0.05292" units="cm"/>
      <inkml:brushProperty name="height" value="0.05292" units="cm"/>
      <inkml:brushProperty name="color" value="#FF0000"/>
    </inkml:brush>
  </inkml:definitions>
  <inkml:trace contextRef="#ctx0" brushRef="#br0">1012 4663,'20'-20,"-20"0,-20 1,20-1,-20 0,0-20,0 20,1 20,-21-20,0 20,1 0,-1 20,20 0,-20 20,1 0,19-1,-20 21,20 19,0 0,20 21,-19-21,19 0,19-19,1-1,0 1,0-20,20-1,-1-19,21 0,-20-20,19 0,1-20,-1 0,1-19</inkml:trace>
  <inkml:trace contextRef="#ctx0" brushRef="#br0" timeOffset="348.0348">1647 4901,'0'-20,"-40"-19,1 19,19 20,-20 0,-19 20,19-1,-20 21,21 0,-1 19,0 1,20-20,20 19,0-19,0-20,20 19,20-19,0 0,19-20,-19 0,19-20,-19 0,0 0,0-19,-1-1,-19 0,0 1,-20-21,0 40,0-19,0 19,-20 0,20 0</inkml:trace>
  <inkml:trace contextRef="#ctx0" brushRef="#br0" timeOffset="793.0793">1965 5139,'0'60,"19"-21,-19 1,0-20,0-60,0 20,-19-39,19-1,0 1,0-1,0 21,19-1,1 20,20 20,-20 20,0-20,19 40,-19-1,20 1,-20 0,-1-1,1 21,20-40,-20 19,20-19,-21 0,21-20,-20 20,0-40,19 0,-19-39,0 19,0 0,0-19,0-1,0 1,-1 39,1-20,0 40</inkml:trace>
  <inkml:trace contextRef="#ctx0" brushRef="#br0" timeOffset="1127.1126">3155 4782,'-20'-20,"0"20,-19 0,-1 20,0-20,-19 20,19-20,1 20,19 19,59 1,-19-20,20 20,0 19,19-19,-39 0,20-1,-21 1,-19 0,0-21,-19 21,-1-20,-20-20,20 0,-19 20,-1-40,20 20,0-20,0 0,1 0,38-19,1 19</inkml:trace>
  <inkml:trace contextRef="#ctx0" brushRef="#br0" timeOffset="1530.1529">3810 4861,'0'-19,"-20"19,0-20,-39 20,19 0,-19 0,19 20,-20-1,21 21,19 0,0-20,40 0,0 19,19-19,1 0,0-20,-1 20,1-20,-20 39,-20 1,-40-20,20 20,1-21,-21 21,20 0,0-20,20 0,20 19,40-19,-21-20,21 0,-1-20,1 0,19-19,-19-1,-21 0</inkml:trace>
  <inkml:trace contextRef="#ctx0" brushRef="#br0" timeOffset="1975.1975">4266 5080,'-19'39,"-1"21,20-1,0-39,-20 20,0-80,20 20,-20-39,20 19,0-19,20-1,-20 1,20 19,0 20,19 20,-19 0,0 40,20-20,-20 19,-1 1,21 20,-20-1,20-19,-1-1,1 1,0-20,-1 0,1 0,0-20,-20-20,19 0,-19-20,0 1,0-21,-20 1,20-1,-20 1,20 19,-20-20,19 40,1 20</inkml:trace>
  <inkml:trace contextRef="#ctx0" brushRef="#br0" timeOffset="2154.2154">5378 4901,'20'60,"-20"-21,19 21,1-1,-20 1,20-20,0-1,-20-19,0 0,0 0,0-20</inkml:trace>
  <inkml:trace contextRef="#ctx0" brushRef="#br0" timeOffset="2349.2349">4941 4881,'20'0,"0"-20,59 20,1-19,19-1,0 20,20 0,0 20,-20-20,-19 0,-21 0,1 0</inkml:trace>
  <inkml:trace contextRef="#ctx0" brushRef="#br0" timeOffset="3032.3032">456 5655,'40'0,"0"-20,19 20,-19 0,39-19,1 19,-1 0,20 0,1-20,-1 20,40 0,-20 0,20-20,-20 20,20 0,19 0,1 0,0 0,19 0,-19-20,20 20,19 0,-19 0,-1 0,1 0,0 0,-1 20,-19-20,20 0,-1 0,1 0,-1 20,1 0,0-20,-1 19,-19 1,-20 0,0-20,-20 0,-20 20,0-20,-19 20,-21-20,20 20</inkml:trace>
  <inkml:trace contextRef="#ctx0" brushRef="#br0" timeOffset="6840.684">1607 5874,'0'19,"0"21,0 20,0-1,0 1,0-21,0 21,0-1,0-19,0 0,0-1,0-19,0 20,-19-20,19 0</inkml:trace>
  <inkml:trace contextRef="#ctx0" brushRef="#br0" timeOffset="7161.7161">1488 6251,'20'39,"-20"21,20-21,0 21,0-20,0-21,-1 21,1-20,0 20,0-40,0-20,0 0,-1 0,21-39,-20-1,0 1,19-1,-19 40,0-19,0 39</inkml:trace>
  <inkml:trace contextRef="#ctx0" brushRef="#br0" timeOffset="7549.7549">794 6747,'20'19,"-20"41,0-20,0 19,0 1,0 39,-20 0,0-19,20 19,0-40,-20 1,20-1,0-39,20 20,0-60</inkml:trace>
  <inkml:trace contextRef="#ctx0" brushRef="#br0" timeOffset="7938.7938">1072 7282,'-20'40,"20"20,0-21,0 1,0 0,0-20,-20-60,20 0,0 0,0 1,20-21,-20 1,20-1,-1 1,1 19,20 20,-20 0,19 20,1 0,0 20,0 0,-21 0,21 20,-20 19,-20 1,0-1,0 20,0-39,20 20,19-40,1-40,-20 0</inkml:trace>
  <inkml:trace contextRef="#ctx0" brushRef="#br0" timeOffset="8202.8202">1865 6826,'-39'60,"19"-21,0 21,0-1,20 21,-20-1,20 0,0-19,0 19,0 1,0-21,0 1,20-21,-40 1,20-20,0 20,-39-40,39-20</inkml:trace>
  <inkml:trace contextRef="#ctx0" brushRef="#br0" timeOffset="8383.8383">1588 7263,'39'-20,"21"20,-21-20,1 20,20 0,-1-20,-19 20,19 0,-19 0,0-20</inkml:trace>
  <inkml:trace contextRef="#ctx0" brushRef="#br0" timeOffset="8661.866">2242 7203,'-39'0,"19"20,0 20,0-1,0 21,0-21,1 21,19-20,0 19,39-39,-19-20,20 0,-1-20,-19 0,20-19,-20 19,0-20,-20 20,20-19,-40-1,20 0,-20 1,20-1,-20 20,0 20,0-20</inkml:trace>
  <inkml:trace contextRef="#ctx0" brushRef="#br0" timeOffset="9356.9355">2580 7481,'0'40,"0"-21,0-58,0 19,-20-20,20 0,0-19,20 19,-20-19,39-1,-19 21,20-1,-20 20,19 0,1 40,-20-20,20 40,-20-20,19 19,-39 1,20 19,0-19,0 0,-20-1,20-19,-20 0,0-60,0 21,0-1,0-40,0 21,19-1,1 0,0 20,0 1,0 19,0 0,-1 19,1 1,0 20,0 0,0-1,-20 1,20-20,-20 19,20 1,-1-60,-19-19,20 19,-20-40,20 21,0-21,20 20,-21 1,21-1,-20 40,0 0,0 20,-1 20,21-1,-20 21,0-1,-20 1,20-1,19-19,-19 0,0-20,20-20,-20 19,-1-38</inkml:trace>
  <inkml:trace contextRef="#ctx0" brushRef="#br0" timeOffset="9662.9661">3870 7282,'19'0,"1"-19,20-1,0 0,-21 0,21-20,-20 1,20 19,-40-20,-40 40,0 20,20 0,-19 20,-1-1,20 1,-19 19,19-19,20 0,0 19,20-19,-1-20,1 0,40 0,-21-20,21 0,0 0,19-20,0 0</inkml:trace>
  <inkml:trace contextRef="#ctx0" brushRef="#br0" timeOffset="10052.005">4683 7183,'-20'-20,"-19"-19,-1 39,0 0,1 20,-1-1,20 21,-20 20,1-41,39 21,-20-20,40 0,19 19,1-58,-20 19,20-20,-21 20,21-40,-20 0,20-19,-21 19,1-39,0-1,0 21,0-20,0 39,-20-20,0 80,-20 20,20 19,-20 1,20 19,-20 1,20-21,0 1,0-1,0-19,-20 0,0-1,1-19</inkml:trace>
  <inkml:trace contextRef="#ctx0" brushRef="#br0" timeOffset="10511.051">2183 7898,'-40'-20,"-19"20,19 20,0-20,1 19,-1 21,0 0,20 19,-19 1,19-1,0 1,20-1,0-19,20 0,19 0,1-21,0 1,19-20,1 0,-1 0,1-20,19 1,-19-1</inkml:trace>
  <inkml:trace contextRef="#ctx0" brushRef="#br0" timeOffset="11373.1372">2619 8056,'-39'-39,"19"19,-20 40,0-20,1 19,-1 1,0 40,21-20,-21 39,20-20,20 1,0-20,20-20,20-1,-21 1,21-20,0-20,-1 20,1-39,-20 19,20-20,-20 0,-1 1,1-21,0 21,0-21,-20 40,0-20,0 60,20 20,-20 0,20-1,-1 1,1-20,0 20,-20-21,20 1,-20-40,0-19,0-1,0-19,20-1,0 40,0-20,19 21,-19 38,20 1,-20 20,-1 0,21-1,-20 21,20-20,-21 19,21-39,-20 20,20-40,-1 0,1 0,0-20,-1-20,1 20,-20-19,20-1,-1-20,1 1,-20-1,-20 21,20-1,-40 0,-20 1,0 39,1 0,-1 0,20 19,0-19,20 40,0-20,20 20,0-1,20 21,-20-1,-1-19,1 0,0-1,-20 1,0-20,-20 0,-19 20,19-40,-20 0,20-20,0 20,1-40,-1 20,0-20,20 1,0 19</inkml:trace>
  <inkml:trace contextRef="#ctx0" brushRef="#br0" timeOffset="11665.1664">3830 8235,'40'-20,"-1"20,-19-20,20 0,-40 1,20-21,-20 20,-20-20,20 1,-20-1,-20 20,20 0,-19 0,19 40,-20-20,20 40,-19-20,19 19,20 1,-20 20,40-21,0 1,-1 0,21-20,0-1,0-19,19 20,-19-40,-1 1,21-1</inkml:trace>
  <inkml:trace contextRef="#ctx0" brushRef="#br0" timeOffset="12013.2012">4227 8017,'-20'19,"20"21,0 0,-20 0,20-1,20 1,-20 0,0-21,0 1,20-59,-20-1,0 0,20 1,-1-1,1-20,0 21,20-1,-20 40,19-20,-19 40,0-20,0 40,0-21,0 41,-20-20,19-1,-19 21,0-40,20 19,20-19,-20-40,19 1</inkml:trace>
  <inkml:trace contextRef="#ctx0" brushRef="#br0" timeOffset="12262.2261">4862 7739,'0'20,"0"19,0 1,0 0,-20 39,20 0,0-39,20 20,0-1,-1-19,1 0,20-21,-20 1,19-20,1 0,-20 0,0-20,0 1,19-21,-19 0,0 1</inkml:trace>
  <inkml:trace contextRef="#ctx0" brushRef="#br0" timeOffset="12430.2429">4822 7937,'40'0,"19"0,21 20,-21-20,21 0,-21 20,-19-20,19 0</inkml:trace>
  <inkml:trace contextRef="#ctx0" brushRef="#br0" timeOffset="12972.2971">1746 8513,'80'0,"-21"0,21 0,-1 0,20 0,0 0,20 0,-19-20,39 20,-20 0,0 0,20 0,-1 0,1 0,0 20,0-20,20 0,0 20,-20-20,19 0,1 19,0-19,-20 20,0-20,-20 0,0 0,-20 0,0 0,-19 0,-1 20,0-20,-19 0,-20 0,-1 0,-19-40</inkml:trace>
  <inkml:trace contextRef="#ctx0" brushRef="#br0" timeOffset="33158.3155">695 10735,'0'-20,"0"40,-20-40,20 20</inkml:trace>
  <inkml:trace contextRef="#ctx0" brushRef="#br0" timeOffset="33812.3809">1012 10715,'0'-39,"0"19,20-20,-40 20,0 0,0-19,-19 19,-1 20,0 0,1-20,-1 40,0 0,1 0,-1-1,0 21,20 0,-19 39,19-19,0-1,20 1,-20-1,20 1,20-1,0 1,0-20,-1-1,21-19,-20 20,20-40,-20 0,19 0,-19-20,20 0,-20-20,-1 1,1-1,0-19,-20-1,20 20,-20 21,0-1,0 59,0-19,0 40,0-1,0 1,0-1,20-19,-20 20,0-21,0 1,0-20,-20-60</inkml:trace>
  <inkml:trace contextRef="#ctx0" brushRef="#br0" timeOffset="33993.399">774 10914,'40'0,"-1"0,-19 0,20 0,-1 0,1 0,0-20,0 20,-21 0,21-20</inkml:trace>
  <inkml:trace contextRef="#ctx0" brushRef="#br0" timeOffset="34146.4143">1230 10954,'0'59,"0"-19,0 19,0-19,0 19,0-39,0 20,0 0,0-80</inkml:trace>
  <inkml:trace contextRef="#ctx0" brushRef="#br0" timeOffset="34299.4295">1230 10656,'20'20,"0"0,0-1</inkml:trace>
  <inkml:trace contextRef="#ctx0" brushRef="#br0" timeOffset="34841.4838">1409 11251,'20'40,"0"0,-1-1,-19-19,20 0,0-40,-20 0,0-19,0-1,0-20,20-19,-20 39,20-19,0 19,0-19,-1 59,21 0,-20 19,0 21,0-20,19 39,-19-19,0-20,20 20,-1-21,1-19,0 0,-1 0,1-19,-20-1,0-20,0 20,-20-39,0 19,19 0,-38 1,-1-1,-20 20,20 20,-39 0,19 20,0 0,1 20,-1-1,0 1,40 0,-20 19,20-19,0-1,20 21,20-40,0 20,-1-21,21 1,-20-20,19 0,1-20</inkml:trace>
  <inkml:trace contextRef="#ctx0" brushRef="#br0" timeOffset="35048.5045">2461 10834,'0'40,"0"20,0-1,0 21,0-1,19 0,-19 1,0-41,20 21,-20-40,0 19,0-39</inkml:trace>
  <inkml:trace contextRef="#ctx0" brushRef="#br0" timeOffset="36135.6132">2361 10894,'60'-20,"-20"20,19-20,1 40,-21-20,21 20,-40 0,19 20,-19-1,0 21,-20 19,0-39,0 19,0-19,0 0,0-1,0-19,0-40,20-39,-20 19,20 0,0-19,19 19,-19 1,0 19,0 0,0 20,19 40,-19-21,0 21,20 0,-20-20,19-1,-19 1,20 0,0-40,-1 20,21-20,-40 1,-1-21,-19 20,0-20,0 1,0-1,-19 0,-1 40,-20 0,20 20,-19-20,19 40,0 19,0 1,0-20,20 19,0 1,20-21,20 21,-20-40,39 0,-19-20,-1 0,21-40,-20 20,19-39,-39 19,20-20,-1 21,-19-1,-20 0,0 80,-20 0,1-1,19 1,0 0,-20-1,20-19,0-40,20 1,-20-41,0 20,0-19,19 19,-19-19,20-1,0 20,0 1,20 39,-21 20,1 19,0 1,-20 0,20-1,0 1,-20 0,0-1,20-19,-20 0,20-20,-20-20,19-20,-19 1,20-1,0-19,0 19,0 0,19 1,-19 39,0-20,0 59,0-19,0 20,-20 19,20-19,-20 20,0-21,19 1,-19 0,20-20,0-40</inkml:trace>
  <inkml:trace contextRef="#ctx0" brushRef="#br0" timeOffset="36440.6436">5020 10398,'0'20,"-19"59,-1-19,0 39,-40-20,41 20,-41 1,20-1,-19 20,19-20,0-19,1 19,-1-20,0-19,1-1,19 1,20-21,0-19,40-40,-1-39</inkml:trace>
  <inkml:trace contextRef="#ctx0" brushRef="#br0" timeOffset="36662.6658">5259 10616,'0'20,"0"59,0 1,0 19,0 20,-20-20,20 20,0-19,-20-1,20-20,-20-19,20-21,-20 1,0-40</inkml:trace>
  <inkml:trace contextRef="#ctx0" brushRef="#br0" timeOffset="37065.7062">4981 11112,'39'20,"1"-20,20 0,-1 0,1 0,19-20,1 20,-21-20,1 1,-21-1,1 0,0 0,-60 0,0 20,-20 0,1 0,-1 20,0 0,1 20,-1-1,20 21,0-1,0 21,40-21,-20 1,40-21,-20 1,39 0,-19-20,19-1,21-38,-41 19,21-40,0 0,-21-19,1-1,19-19</inkml:trace>
  <inkml:trace contextRef="#ctx0" brushRef="#br0" timeOffset="37219.7215">5973 10914,'-20'59,"20"-19,0 39,-20-19,20 39,0-19,0-1,0-20,0-19,0 0,0-20</inkml:trace>
  <inkml:trace contextRef="#ctx0" brushRef="#br0" timeOffset="37427.7423">6191 10815,'-20'79,"20"-39,-19 59,19-20,0 20,0-19,0-1,19-19,-19-21,0 1,0-20</inkml:trace>
  <inkml:trace contextRef="#ctx0" brushRef="#br0" timeOffset="38219.8215">635 11628,'-20'-40,"20"21,-20 19,0 19,1 21,19 20,-20 19,0 0,0 1,0 19,20 0,-20-19,20-1,0-19,0-1,-19-39,19 0,-20-60</inkml:trace>
  <inkml:trace contextRef="#ctx0" brushRef="#br0" timeOffset="38914.891">198 11767,'40'0,"0"0,0 0,19-20,-19 0,19 20,1 0,-1-19,-19-1,20 20,-21 0,1 0,0 0,-21 39,-19-19,20 20,-40 19,20 1,-19 19,19 1,-20-1,0 1,0-1,0-20,20 1,-20-40,20 0,20-40,0-20,20 0,-20 1,19-21,-19 1,0-1,20 1,-21 19,1 0,0 40,-20 40,20-20,-20 39,0-19,20 20,-20-1,20-19,19-1,-19 1,20-20,0-20,-1 0,1-20,0 0,-1-19,1-21,-20 20,-20-19,20-1,-40 1,20 19,-20 0,-39 40,19 20,0 0,0 40,1-21,19 21,0-1,20 1,0-1,20-39,0 0,19 0,1-20,0 0,19-20,1 0,-20-19,19-1</inkml:trace>
  <inkml:trace contextRef="#ctx0" brushRef="#br0" timeOffset="39387.9384">1667 12144,'0'20,"-20"0,20 39,-40-19,21 20,-1-1,20-19,-20-1,20 1,0-80,0 21,20-41,-20 20,20-19,-1-1,1 1,20-1,0 1,-21-1,1 60,0 20,0 0,0 20,-20-1,0 1,20 20,-20-21,0 1,19-20,21-20,-20-60,0 40,0-39,0-1,-1 21,1-21,20 40,-40 0,0 40,0 20,0 0,0 19,0-19,0 19,0 21,0-41,20 21,0-40,-1 19,21-39,0 0,19-19</inkml:trace>
  <inkml:trace contextRef="#ctx0" brushRef="#br0" timeOffset="40014.0009">2858 11966,'-40'0,"20"-20,-20 20,1 0,-1 20,0 19,1 1,-1 19,20 1,0 0,20-21,0 21,20-21,0-19,0 20,0-40,19 0,1-20,0 0,-21-19,21 19,-20-20,0-19,0 19,0-20,-1 21,-19-21,0 80,-19 20,19-1,-20 21,20-20,0 19,20-19,-20-20,39-1,-19-38,20 19,-1-40,-19-20,20 21,-20-1,19-39,-19 19,0 1,0-21,0 40,-20 1,0 78,-20 1,20 20,-20 19,0 0,20 21,-20-41,20 21,-19-21,19-19,0-1,0-19,0-79,0 39,-20-40</inkml:trace>
  <inkml:trace contextRef="#ctx0" brushRef="#br0" timeOffset="40153.0149">3076 12045,'59'0,"-19"0,20 0,-1 0,1-20,-1 20,1 0,-1 0</inkml:trace>
  <inkml:trace contextRef="#ctx0" brushRef="#br0" timeOffset="40361.0356">4008 11946,'-19'59,"19"21,0 19,0 0,-20-20,20 1,0-21,0 1,20-20,-20-60</inkml:trace>
  <inkml:trace contextRef="#ctx0" brushRef="#br0" timeOffset="40973.0968">3731 11966,'39'0,"1"-20,20 20,-1-20,1 20,-1 0,1 0,-1 20,-19 19,-20 1,19 20,-39-1,0 21,0-21,-19 1,19-1,0 1,-20-21,20-19,20-40,-1 0,1-19,20-1,0-19,-21-1,21 1,0-1,-20 40,0 0,-1 60,-19-20,20 20,-20-1,20 1,-20-20,40 0,-20-20,19 19,-19-38,40 19,-21-20,-19 0,20-20,-20 1,0-1,-20 0,19 0,-38 1,-21 19,0 40,0 0,1-1,19 1,-20 40,40-20,-20-1,40 21,-20-21,20 21,20-20,-1-1,21-19,0 0,-1-20,20 0,-19-20</inkml:trace>
  <inkml:trace contextRef="#ctx0" brushRef="#br0" timeOffset="41307.1303">5636 12025,'-40'0,"20"0,0 0,0 20,1 20,38-21,1 1,0 20,20 20,-20-21,19 1,-19 19,0-19,-40 0,20-1,0 1,-20-20,0 0,1 0,-1-20,-20 0,20-20,0 0,1-20,-1 1,20-1,0-20,0 21,0-1,20-19,-1 19</inkml:trace>
  <inkml:trace contextRef="#ctx0" brushRef="#br0" timeOffset="41516.1512">5913 12085,'0'59,"-19"21,19-21,-20 20,40-19,-20-40,19 19,1-19,20 0,0-40,-21 20,21-39,-20 19,0-40</inkml:trace>
  <inkml:trace contextRef="#ctx0" brushRef="#br0" timeOffset="41683.1678">5854 12085,'40'0,"-21"0,41 0,-1 0,1-20,0 20,-21 0,21 0</inkml:trace>
  <inkml:trace contextRef="#ctx0" brushRef="#br0" timeOffset="42462.2457">6509 12005,'-20'-20,"0"20,0 0,-19 0,19 20,-20 0,0 40,1-21,19 21,-20-1,20 1,20-1,0-39,20 20,20 0,-20-40,19 0,-19-20,20 0,0 0,-21-20,1 1,0-1,0-19,0 19,0 0,-20 20,19-19,-38 58,19 21,0 0,0 19,19-19,-19-20,20 20,0-40,0 19,0-38,0 19,0-20,-1-20,1 20,0-19,0-1,0-20,-20 40,20-19,-20 59,0 39,0-19,0 0,-20-1,20 1,0 0,20-1,-1-59,-19-19,20-1,0-19,-20-1,20-19,0-1,19 1,-19-1,20 21,-20-1,20 41,-21 19,-19 59,0-19,0 39,-19 1,19-1,-20 20,20 0,0-19,20-1,-1 0,1-39,0 20,20-60,-20 0,19-40,-19 20,20-39,-40-1,20-19</inkml:trace>
  <inkml:trace contextRef="#ctx0" brushRef="#br0" timeOffset="42612.2607">7084 12045,'40'0,"0"0,-1 20,21-20,-1 0,1 0,-1 0,-19-20</inkml:trace>
  <inkml:trace contextRef="#ctx0" brushRef="#br0" timeOffset="42947.2942">5913 11787,'-19'79,"-21"-19,20 19,0 1,0-1,20 0,0-19</inkml:trace>
  <inkml:trace contextRef="#ctx0" brushRef="#br0" timeOffset="43711.3707">476 13116,'-20'40,"20"-20,20 59,-40-19,20-1,-19 1,19-20,-20-1,20-19,0 0,0-40,0-39,20 19,-20-20,19 1,1-1,0-19,-20 39,20-19,20 19,-21 20,1 0,0 1,20 19,-20 0,0 0,19 0,-19 19</inkml:trace>
  <inkml:trace contextRef="#ctx0" brushRef="#br0" timeOffset="43808.3804">814 13097,'19'39,"-19"41,0-21,0 21,0-1,0-39,-19 19,19-39,0-40</inkml:trace>
  <inkml:trace contextRef="#ctx0" brushRef="#br0" timeOffset="43962.3958">972 12958,'20'20,"0"-1,0 1,0 0,0 20</inkml:trace>
  <inkml:trace contextRef="#ctx0" brushRef="#br0" timeOffset="44435.443">1409 13077,'-20'-20,"-20"20,1 0,-1 40,0-21,1 21,-1 20,0-1,40 21,0-21,0 1,20-21,20-19,-1 0,1 0,20-40,-21 20,21-40,-20 1,-1-21,-19 20,0-19,0-1,20 21,-40-21,-20 40,0 20,0 40,20-20,-20 39,0 1,20 19,0 21,0-21,-20 20,20 0,-19-19,-21 19,20-20,0-39,0 19,-19-39,19 20,0-60,-20 20,20-40,1-19,19-1,0-19,0-20</inkml:trace>
  <inkml:trace contextRef="#ctx0" brushRef="#br0" timeOffset="44991.4986">1786 12997,'0'40,"0"20,-20 19,20 0,-20 1,20-21,0 21,-20-41,20 21,0-40,0-40,20 0,-20-20,20 1,-20-21,20 1,20-1,-21 1,21 19,-20 20,0 20,0 20,-20 0,20 39,-20 1,0-1,19 1,-19-1,20 1,0-40,20 19,-20-39,19 0,1-19,0-21,-1 0,1 1,0-41,-20 21,19-1,-19-19,20 19,-20 1,-1 19,-19 0,-19 60,19 40,-20-21,20 41,-20-1,0 20,0 1,20-41,-20 20,20-39,-19 0,19-20</inkml:trace>
  <inkml:trace contextRef="#ctx0" brushRef="#br0" timeOffset="45172.5168">2242 13196,'20'0,"20"20,0-20,19 20,1-20,-1 0,21 0,-21 0,20-20,-19 0,0 0</inkml:trace>
  <inkml:trace contextRef="#ctx0" brushRef="#br0" timeOffset="45380.5375">3294 12898,'-20'20,"20"59,0-19,0 39,-20-19,1-1,19 0,0-19,-20-1,0-19,20-20,-20-20</inkml:trace>
  <inkml:trace contextRef="#ctx0" brushRef="#br0" timeOffset="45810.5806">3155 13057,'60'-20,"-1"0,1 20,19 0,-39 0,19 0,-19 20,-20 20,0-20,-20 39,-20-19,20 19,-20 21,0-21,20-19,0 20,0-21,40-19,-20 0,19-20,-19-20,0 0,20 0,-20-19,-1-21,1 20,0-19,-20-20,20 39,-40 0,0 20,-19 0,19 20,-20-19,0 38,1-19,-1 20,20 0,0 0,20 0,-20 20,20-40</inkml:trace>
  <inkml:trace contextRef="#ctx0" brushRef="#br0" timeOffset="47132.7128">754 14307,'0'20,"0"59,0-19,0 19,-20 1,20-21,0 1,0-21,20 1,0-20,39-40,-39 0,20 0,-20 1,0-21,-1 20,-19 0,20 0,-40 40,20 20,0 0,0-1,0 1,0 0,20-21,0 21,0-40,20 0,-1-20,1-19,20 19,-41-20,21 0,-20-19,20 19,-20-19,-1 19,-19 0,20 20,-20-19,0 19,0 0,20 20,-20 20,0 0,0 39,0-19,0 19,0 1,0 19,0-19,20-20,0 19,0-39,-20 0,19 0,21-20,-20-20,20 0,-20 0,19-20,-19 1,20-21,-1 1,-19-1,0 1,20-21,-20 1,-1-1,1 21,0-1,-20 41,0-21,-20 99,20-19,-20 20,20-1,-19 21,19 19,-20-40,20 21,0-21,0 1,0-21,0-19,0-40</inkml:trace>
  <inkml:trace contextRef="#ctx0" brushRef="#br0" timeOffset="47591.7587">1687 14327,'39'0,"-19"0,20 0,0 0,19 0,-19 0,-20 0,19 0,1 0,0 40,-40-21,20 41,-1-20,-19 19,0 1,0-1,0 1,0-1,0 1,-19-40,19 19,0-19,19-59,1-1,-20 0,20 1,0-21,0 40,0-20,19 1,-39 19,20 40,20 39,-20-19,-20 20,20-21,-1 21,1-21,0 1,20-20,-20-20,19 20,1-40</inkml:trace>
  <inkml:trace contextRef="#ctx0" brushRef="#br0" timeOffset="48258.8253">2838 14664,'-20'-20,"20"-19,-20 19,0-20,-20 20,21 1,-21 19,0 19,1-19,-1 40,20 0,-20-1,20 1,20 20,0-21,20 1,0 0,0-20,20-20,-1 19,-19-19,20-19,0-1,-21 0,21-20,-20 1,0-21,0 0,0-19,-1 0,1-1,0 21,-20-1,0 21,0-1,-20 60,20 19,0 21,-20-1,20 21,0-1,0 1,0-21,20 1,0-21,-20-19,40 0,-20-20,-1-20,21 0,-20-19,0-1,0-20,-20 1,19 19,1-19,-20 39,0 0,0 40,20 20,-40-21,20 41,0-40,0 39,0-19,0-20,20 0,-20 0,0-40,20-20,0 0,0-19,19-1,-19-19,20 19,0 21</inkml:trace>
  <inkml:trace contextRef="#ctx0" brushRef="#br0" timeOffset="49105.9101">3810 14466,'-40'-20,"1"-20,19 40,-20-20,20 40,-19-20,19 40,-20 0,20 19,0-19,0 19,20-19,0 20,20-21,-20-19,40 0,-20 0,0-20,19-20,1 0,-20-19,0 19,19-40,-19 20,0 1,0-21,-20 21,20-21,-20 40,0 40,0 0,0 39,0-19,0 20,20-1,-20-19,20 0,-1-1,-19-19,40-20,-20-40,0 21,0-21,-1 20,-19-20,20 1,-20-1,20-20,-20 21,20 19,0 60,-20-1,0 1,20 19,-20-39,0 20,20 0,-1-20,1-40,0 0,0-20,0 20,0-19,-1-1,1 0,-20-19,20 39,0 0,0 40,-20 20,20-21,-1 21,1 0,0-1,0 21,0-40,0 20,19-21,-19-19,20 0,-20 0,19-19,-19-21,0 0,0-19,-20 19,0-20,0 1,-20-1,0 21,0 19</inkml:trace>
  <inkml:trace contextRef="#ctx0" brushRef="#br0" timeOffset="49522.9518">1012 14228,'0'-20,"0"0</inkml:trace>
  <inkml:trace contextRef="#ctx0" brushRef="#br0" timeOffset="50176.0171">5259 14069,'0'-20,"0"40,19 20,-19-21,0 61,-19-1,-1 40,20-19,-20-21,0 20,0-19,0-21,20 1,-19-21,-1-19,20 0,0-20</inkml:trace>
  <inkml:trace contextRef="#ctx0" brushRef="#br0" timeOffset="50845.084">5179 14228,'40'0,"0"0,-1 0,1 0,0 0,-1 20,1-20,0 0,-20 39,-1-19,1 20,-20 19,0 1,-39 19,19 1,0-21,0 21,-20-1,21-20,-1 1,20-40,0 19,0-78,39 19,-19-20,20 1,0-21,19 1,-19-1,19 0,-19 1,0-1,19 60,-39 20,0 0,-20 20,0-1,0 1,0 0,20-20,0 19,19-19,-19-20,0-20,0 1,0-1,19-40,-39 20,20-19,-20-1,-20 21,20-21,-20 40,1 0,-21 20,20 0,0 20,0 20,-19 20,39-21,-20 41,20-21,20 1,0-1,-1-19,21 0,0-40,-1 19,1-38,0-1,0-20</inkml:trace>
  <inkml:trace contextRef="#ctx0" brushRef="#br0" timeOffset="51358.1352">6350 14506,'0'39,"-20"-19,0 40,0-1,20 1,-19 19,19-39,0 19,0-39,0 0,19-60,-19 20,20-19,-20-21,20 1,0-21,20 1,-20 0,19 19,-19 0,20 41,-20 19,-1 59,1 1,-20 19,-20-19,20 19,20 0,-20-19,0-1,20-39,0 0,0-20,0-40,0 21,-1-41,21 20,-20-19,0-1,19 1,-19-1,0 1,0 19,0 20,-20 0,0 40,-20 60,20-21,0 40,20-19,-20-21,20 1,-1-40,21-1,0-19,0 0,-1-39</inkml:trace>
  <inkml:trace contextRef="#ctx0" brushRef="#br0" timeOffset="51636.163">7243 14287,'-40'-20,"1"40,19-20,0 20,0 0,20 39,20-19,-20 20,40-1,-1 21,-19-1,20-19,-40-1,20-19,-40-1,20-19,-40 20,0-40,1 0,-1-20,0 0,21-19,-1-1,0-20,40 1,-20 19,39-19,1 19</inkml:trace>
  <inkml:trace contextRef="#ctx0" brushRef="#br0" timeOffset="51915.1909">7541 14664,'39'0,"-19"-39,20-1,-20 0,0 1,-1-21,-19 0,0 21,-19-1,-1 20,-20 0,0 40,1-20,19 20,-20 20,20-1,0 21,1 0,19-1,0 20,19-19,1-20,20-1,0-39,-1 20,1-40,0 1,-1-21</inkml:trace>
  <inkml:trace contextRef="#ctx0" brushRef="#br0" timeOffset="52094.2089">7938 14089,'0'20,"-20"39,20 1,-20 39,20-20,0-19,0 19,0-39,0 19,20-39,-40 0,20-20</inkml:trace>
  <inkml:trace contextRef="#ctx0" brushRef="#br0" timeOffset="52818.2812">8096 14466,'20'59,"-20"1,20-1,-20-19,20 0,19-20,-19-40,0 0,0 0,-20-20,20 1,0-21,19 1,-19-1,0 1,20 39,-20-20,-1 60,21 20,-20-1,0-19,0 20,19-20,21 0,-20-20,19 0,-19-20,-1 0,1-20,-20 20,0-19,-20-1,0 0,-20 1,0 19,-20 0,1 20,-1 0,-19 40,19-21,0 41,20-20,0 19,20 1,0-1,20-19,0 0,20-1,0-39,-1 20,21-40,-21 0,21 1,-20-21,-1 0,1-19,0 19,-1-20,1 1,0-1,0 21,-21 19,21 0,0 20,-20 0,19 20,1 20,0-1,-1 21,-19-1,20 1,-40 19,20-19,-40 19,20-39,-20 19,20-39,-40 0,20-20,-19 0,19 0,-40-20,21 0</inkml:trace>
  <inkml:trace contextRef="#ctx0" brushRef="#br0" timeOffset="53805.38">794 15736,'-20'-40,"-20"20,20 0,1 20,-21 0,0 0,0 40,1 0,-1 0,20 19,-19 20,39-19,-20 0,40-1,-20-19,39-1,-19-39,20 20,-1-20,1 0,0-20,0 1,-1-21,-19 0,0 1,20-21,-21 0,-19 1,20-1,-20 21,0-1,0 0,-20 1,1 39</inkml:trace>
  <inkml:trace contextRef="#ctx0" brushRef="#br0" timeOffset="54027.4022">933 15914,'0'60,"19"-40,1 20,0-1,-20-78,0-1,0 20,20-59,-20 19,20 1,0-1,0 0,19 1,1 19,-20 20,19 20</inkml:trace>
  <inkml:trace contextRef="#ctx0" brushRef="#br0" timeOffset="54249.4244">1806 15359,'0'59,"0"-19,0 39,-20-19,20 19,-20 1,20-1,-20 20,20-39,0-1,0 1,20-20,-20-40</inkml:trace>
  <inkml:trace contextRef="#ctx0" brushRef="#br0" timeOffset="55154.5149">1687 15478,'20'0,"19"0,1 0,0-20,19 0,1 20,-21 0,1-20,0 40,-20 20,-20-20,0 39,-20 1,0 19,0 1,20-1,-20-20,20-19,0 0,20-20,0-20,0-20,0 0,-1-40,21 21,0-1,-20-19,19-1,1 20,0 20,-40-19,20 78,-1-19,-19 20,20 0,-20-1,20 1,20 0,-20-20,19-1,1 1,0-20,-1-20,-19-19,20-1,-40 0,20 1,-20-21,0 1,0 19,0 0,-40 20,20 1,0 19,1 19,-21 1,20 20,0 19,0 1,20 0,0 19,20-20,0 1,20-20,-20-20,19-1,21-19,-21-19,1-21,20 20,-21-40,1 21,0-1,-1-19,-19 19,0-20,0 40,-20 40,0 20,-20 0,20 19,0 1,0-1,0-19,0 0,0-1,40-78,-40 19,0 0,20-20,-1-19,1 19,20-19,0 19,-1 0,-19 0,20 21,-20 19,19-20</inkml:trace>
  <inkml:trace contextRef="#ctx0" brushRef="#br0" timeOffset="55334.5329">3135 15339,'40'20,"-20"0,0-1,19 1,-19-20</inkml:trace>
  <inkml:trace contextRef="#ctx0" brushRef="#br0" timeOffset="55835.583">4008 15696,'0'-59,"-19"19,19 0,-20 20,0 1,-20-1,20 20,-19 0,-1 39,0 1,-19 0,39 19,0 1,0-20,20 19,0-19,20-1,0-19,0-20,19 0,1 0,0-20,0-19,-1-21,-19 1,20-21,-1 1,-19 0,20-1,-20 1,0 39,-20-19,0 98,-20 1,0 19,0 21,0-1,0 1,20-1,0 0,20-39,0 0,0-20</inkml:trace>
  <inkml:trace contextRef="#ctx0" brushRef="#br0" timeOffset="56433.6428">4544 15478,'0'-20,"-39"0,19 20,-20-20,0 40,1 0,-1 20,0-1,1 21,19-1,0 1,20-20,20-1,-20 1,59-20,-19-20,0 0,-21-20,21 0,-20-19,0-1,0 20,0-40,-20 41,19-21,-19 0,0 100,-19-1,19 21,0-21,19-19,1 19,20-39,-20-40,19 1,-19-21,20 0,0-19,-21-1,21 1,0-1,-20 1,19-1,-19 0,-20-19,20 59,-20 0,-20 40,0 40,-19-21,19 61,0-21,0 0,20 21,0-41,0 1,20-21,-20 1,40-40,-20-40</inkml:trace>
  <inkml:trace contextRef="#ctx0" brushRef="#br0" timeOffset="56586.6581">4921 15438,'40'0,"0"20,-1-20,1 20,20 0,-21 0</inkml:trace>
  <inkml:trace contextRef="#ctx0" brushRef="#br0" timeOffset="56961.6955">5437 15478,'-39'0,"-1"0,0 20,0 19,21 1,-21 20,20-1,0 1,20-21,20 1,0-20,0 20,0-40,-1 0,21 0,-20-20,0 0,0-20,0 1,-1-1,1 0,0-19,0 19,-20 0,0 20,0 40,0 20,0 0,0 19,0 1,0-1,20-19,19 0,-19-21</inkml:trace>
  <inkml:trace contextRef="#ctx0" brushRef="#br0" timeOffset="57448.7443">6231 15478,'-20'-20,"-20"0,21 20,-21 0,0 20,0 0,1 39,-1 1,0-1,40 1,-19-20,38 19,-19-39,40 20,-20-20,20-1,-21-19,21-19,0-1,0-20,-1-19,1 19,-20-40,19 21,-19-1,0 1,0 39,-20-20,-20 60,20 20,-20 0,0 39,1-20,19 1,0 19,0-39,0 0,39-20,-19-40,20 0,-20-20,19 1,1-41,0 1,-1-1</inkml:trace>
  <inkml:trace contextRef="#ctx0" brushRef="#br0" timeOffset="57614.7608">6687 15220,'-19'20,"-1"39,0 1,0 39,20-20,0 1,20-21,0 1,0 19,-1-59,1 20,0-40,0-20</inkml:trace>
  <inkml:trace contextRef="#ctx0" brushRef="#br0" timeOffset="57781.7775">6628 15398,'20'0,"39"20,-19-20,19 20,21-20,-21 0,1 0</inkml:trace>
  <inkml:trace contextRef="#ctx0" brushRef="#br0" timeOffset="58268.8263">7560 15319,'-19'0,"-21"-20,20 20,-20 0,21 20,-1 20,0-20,-20 39,40-19,-20 39,20-19,-20-21,40 21,0-40,0 0,0-40,0 20,19-40,-19 0,20 1,-20-21,0 21,-1-41,21 40,-40-19,0 19,20 20,-20-19,-20 78,20 1,0 20,0-1,0 1,0 19,0-39,20-1,20 1,-20-60,19 20,1-59</inkml:trace>
  <inkml:trace contextRef="#ctx0" brushRef="#br0" timeOffset="58600.8595">7977 15220,'-20'20,"-19"59,19-19,0-1,0 21,0-41,20 21,0-40,0-1,0-38,20-41,0 40,-20-39,20 19,0-20,39-19,-19 39,0 1,-1-1,1 0,-20 40,19 0,-19 40,0 0,-20 19,0 1,0-1,0 21,0-41,0 21,0-40,0 19,0-39</inkml:trace>
  <inkml:trace contextRef="#ctx0" brushRef="#br0" timeOffset="59018.9013">8394 15597,'20'40,"0"-21,19 21,1-40,0 0,19-40,1 1,-21-21,1 1,20-21,-41 21,21-1,-20-19,0 39,-20 1,0 19,0 59,0 21,0 19,0 1,0 19,20 0,-40 0,20 1,-20-1,20-40,-20 1,0-20,-19 19,19-59,-20 20,0-40,-19 0,19 0,-19-19,-1-21</inkml:trace>
  <inkml:trace contextRef="#ctx0" brushRef="#br0" timeOffset="59643.9638">853 16589,'20'20,"-40"59,0-19,1 39,-1 0,0 20,0-19,0-21</inkml:trace>
  <inkml:trace contextRef="#ctx0" brushRef="#br0" timeOffset="59977.9972">635 17403,'0'-60,"0"21,0-21,20 20,0-39,0 19,-1-19,21 0,0-1,-1 1,1 39,20-39,-21 59,-19 0,0 20,20-20,-40 40,0 20,-20 19,0 1,20 19,-40 1,40-1,-39 0,19-19,0-20,20-1,-20-19,0-20,0-40,20 21,0-21,20-20,-20 1</inkml:trace>
  <inkml:trace contextRef="#ctx0" brushRef="#br0" timeOffset="60285.0278">1429 16788,'-20'0,"-20"-20,1 40,-1-20,0 19,0 1,1 20,19 0,0-1,0 1,20-20,0 0,20 19,0-19,20 0,-21-20,21 20,0-20,0-20,-21 0,21-19,-20-1,20-20,-21 1,21 19</inkml:trace>
  <inkml:trace contextRef="#ctx0" brushRef="#br0" timeOffset="60827.0821">1647 16867,'-20'59,"0"1,1 19,-1-19,20-1,-20-19,20 20,20-40,19-40,1 0,0-20,-1 20,-19-19,20-1,0-20,-21 21,21-1,-20 0,0 20,0 1,0-1,-20 40,0 39,-20 1,0-1,0 1,20-40,-20 19,40-59,-20-19,0-21,20 21,0-21,0 0,-1 21,1-21,0 21,20-21,-20 40,-1 0,21 40,-40 20,0 0,20 19,-20 1,0 19,0-19,20-21,0 1,19-20,-19-40,20 20,-20-60</inkml:trace>
  <inkml:trace contextRef="#ctx0" brushRef="#br0" timeOffset="61062.1056">2639 16569,'-20'-20,"20"40,-19 40,-1-21,0 61,0-21,-20 0,40 1,0-1,0-19,20-40,-20 19,0-19,40-20,0-40,-21 1,1-1,0-19,0-1</inkml:trace>
  <inkml:trace contextRef="#ctx0" brushRef="#br0" timeOffset="61216.1209">2699 16768,'39'0,"-19"20,20-20,-20 0,0 0,19 0,-58-20</inkml:trace>
  <inkml:trace contextRef="#ctx0" brushRef="#br0" timeOffset="61411.1405">1786 16589,'40'0,"-1"0,21 0,-1-20</inkml:trace>
  <inkml:trace contextRef="#ctx0" brushRef="#br0" timeOffset="61618.1612">3135 17403,'20'-20,"0"-40</inkml:trace>
  <inkml:trace contextRef="#ctx0" brushRef="#br0" timeOffset="71240.1233">5457 7600,'40'0,"-1"-20,1 0,20 0,-1 1,1-21,-1 0,21 0,-1 1,0-1,21 0,-1 1,0-21,0 21,0-1,21-20,-1 21,-20-21,20 1,0 19,0-20,0 21,0-21,0 20,-20-19,1 39,-21-20,20 1,-39-1,-1 20,1-20,-21 21,-19-1,20 20,-40-40,-20 40,-20 0,21-20,-21 0,0 20,1-19,-1 19,0 0,1 0,-1-20,0 20,0 0,21 0,-21 20,20-20,-20 0,80 0,-20 0,20 0,19 0,1 0,-21 0,41 0,-21-20,1 40,-1-20,1 0,-20 0,-1 19,1 1,-20-20,-20 40,0-20,0 19,-20 1,-20 0,20-1,-19 1,-1 20,20-21,-20 1,1 0,-1-1,20 1,-19 0,-1-20</inkml:trace>
  <inkml:trace contextRef="#ctx0" brushRef="#br0" timeOffset="72908.2901">9307 6211,'20'-40,"-20"20,0-39,-20 19,20 0,-40 1,20 19,-19-20,-1 40,0-20,-19 20,19 20,0 0,1 20,-1 19,20 1,0-1,20 1,0-20,0-1,20 1,20-20,-1 0,1-20,0 0,-1-20,1 0,-20 0,20-20,-20 21,-1-21,-19 0,20-19,-20 19,0 0,20 20,-20-19,0 78,20 21,0-40,-20 39,20-19,-1 0,1-20,0-1,20 1,-20-59</inkml:trace>
  <inkml:trace contextRef="#ctx0" brushRef="#br0" timeOffset="73409.3401">9525 5973,'0'39,"20"1,-20 20,20-21,0 1,-1-20,1 0,0 0,0-20,0 0,0-40,-20 20,0-20,19-19,1 19,0 0,20 1,-20 19,19 20,-19 0,20 20,0-20,-1 20,-19 19,20 1,-40 0,20-1,-1 21,-19-20,20-1,0-19,0 0,0 0,0-20,0-20,19 0,-19 0,-20 0,20-19,-20-1,-20 0,0 1,0-1,1 0,-21 20,0 1,-19 19,19 0,0 19,20 1,-19 0,19 20,40-20</inkml:trace>
  <inkml:trace contextRef="#ctx0" brushRef="#br0" timeOffset="73576.3569">10458 6032,'0'40,"20"19,-20-19,0 0,19-20,-38 0,19-40</inkml:trace>
  <inkml:trace contextRef="#ctx0" brushRef="#br0" timeOffset="73729.3722">10497 5675,'20'20,"0"0,20 0,-20 19,19 1,1-20</inkml:trace>
  <inkml:trace contextRef="#ctx0" brushRef="#br0" timeOffset="74132.4124">11073 5953,'0'-40,"0"20,-20-19,0 19,0 0,-19 0,-1 20,-20 20,21 0,19 20,-20-1,20 1,0 19,20 1,0-40,40 19,-20 1,40-20,-21 0,1 0,19-40,-39 0,20 0,-20-20,0 1,-20-1,19-19,-19-1,20-19,-20 19,0 1,0-1,0 20,-20 21,40 58,-20 1,0 0,20 19,-20 1,20 19,0-19,0-1,0-19,-1-40</inkml:trace>
  <inkml:trace contextRef="#ctx0" brushRef="#br0" timeOffset="74646.4638">11450 5834,'0'20,"0"19,0 21,0-20,20-1,0 1,-1-20,1 0,20-1,-20-38,19 19,-19-40,0 20,20-20,-20 1,-20-1,20 0,-1 21,-19-1,20 59,-40-19,20 20,0 19,-19-19,19 0,0-1,0-19,19-40,-19 1,0-41,0 20,20-19,-20 19,20-19,0-1,0 40,0-19,-1 58,1 1,0 0,-20 20,20 19,0-19,19 0,-19-1,0-19,20 0,0 0,19-20,-19 0,-1 0</inkml:trace>
  <inkml:trace contextRef="#ctx0" brushRef="#br0" timeOffset="75035.5027">12422 5973,'20'-60,"20"21,-40-1,20 0,-40 0,-20 21,20 19,-20 0,1 19,-1 21,0 0,21 0,-21 19,40-19,0-1,0-19,40 20,-1-40,-19 0,20-20,-20 0,-1-19,1-1,0 0,0-19,0-1,0 20,-20 1,0 19,0 60,20-21,-20 41,0 19,0 1,0-1,0 20,0 1,0-21,-20 0,0-39,0 19,-20-19,1-60,-1 0,0-39,1-1,-21-19</inkml:trace>
  <inkml:trace contextRef="#ctx0" brushRef="#br0" timeOffset="75188.5181">11688 5516,'0'20,"-20"20</inkml:trace>
  <inkml:trace contextRef="#ctx0" brushRef="#br0" timeOffset="76022.6015">9723 6925,'0'-20,"-19"-19,-1-1,0 0,0 1,-20 19,1-20,-21 40,20 0,-19 20,19 0,1 19,-1 1,0 40,40-21,-20 1,40 19,-20-39,40-1,-20-19,39-20,-19 0,19 0,-19-20,20 1,-21-21,1 0,0-19,-20-1,19 1,-19-1,0-19,0 19,0 20,-20-19,-20 39,40 60,-20-20,19 39,-19-19,20 39,0 1,-20-21,40 1,-20-21,19 1,-19-40,20 20,0-20,19-20,-19 0,0 0,19-19,-39 19,20-20,-1-19,-19-1,0 0,-20 21,0-21,0 40,-40 1,20 19,-19 0,19 39,-20-19,20 20,20-20,0 19,0 1,20 0,0-1,0-19,20 20,-1-40,21 0,-1-20</inkml:trace>
  <inkml:trace contextRef="#ctx0" brushRef="#br0" timeOffset="76245.6238">10993 6548,'-19'-20,"-1"20,-20 0,20 0,0 20,-19 20,19-20,0 39,0 1,0-1,20 1,20-20,0 19,0-39,20 0,-1 0,1-20,19 0,-19 0,0-20</inkml:trace>
  <inkml:trace contextRef="#ctx0" brushRef="#br0" timeOffset="76550.6543">11390 6826,'20'0,"0"-20,0 0,20 0,-21 1,-19-21,20 0,-20 20,-20-19,-19 19,19 40,-20-20,0 20,21-1,-1 21,0 0,0 19,20-19,20 20,0-1,0-39,19 20,1-21,20-19,-21 0,21 0,-21-19,1-1,0-20</inkml:trace>
  <inkml:trace contextRef="#ctx0" brushRef="#br0" timeOffset="76982.6975">11827 6747,'-20'59,"20"-19,0 19,0 1,0-20,0 19,0-19,0 19,0-39,0 20,0 0,0-100,0 40,0-39,0-1,0-19,0-20,0 19,20 1,0-1,0 21,-1-1,1 21,20 19,-20 20,0 0,-1 20,21-1,0 1,-20 40,-20-20,20 39,-40-20,20 1,-20-20,-20-1,0 1,21-20,-21 0,20-20,-20 0,21-20,19 0,-20-20,20 1,0-21,20 1,19-1</inkml:trace>
  <inkml:trace contextRef="#ctx0" brushRef="#br0" timeOffset="77149.7141">12382 6409,'20'40,"0"19,-20 1,20 19,-20 1,20-21,-20 1,0-40,0 19,-20-39</inkml:trace>
  <inkml:trace contextRef="#ctx0" brushRef="#br0" timeOffset="77398.7391">12343 6548,'39'0,"-19"-20,40 20,-20 0,-1 0,1 20,0-20,-1 40,-19 0,0 19,-20-19,20 19,-20-19,0 0,0-1,20-78,-20-1</inkml:trace>
  <inkml:trace contextRef="#ctx0" brushRef="#br0" timeOffset="77524.7517">12760 6409,'19'0,"1"40,20-20,0 0</inkml:trace>
  <inkml:trace contextRef="#ctx0" brushRef="#br0" timeOffset="78037.803">13097 6508,'-40'40,"1"0,19 0,0-1,0-19,20 20,20-20,0 19,0-19,-1-20,21 20,-20-20,20 0,-21-20,1 0,20-19,-20 19,0-20,-1 0,1 21,0-21,20 40,-20 20,-40 0,20 19,0 1,-20-20,20 19,-20-19,20-59,0-1,20 0,-20 1,20-21,0 20,19 1,1-1,-20 0,20 40,-1 0,-19 20,20 20,-1-1,-19 21,0 0,0-1,0 1,-20-1,0-19,0-20,0 0</inkml:trace>
  <inkml:trace contextRef="#ctx0" brushRef="#br0" timeOffset="123572.356">16510 5358,'-40'-20,"20"20,1-20,-21 20,0 0,1 20,-21 0,20 19,-19 1,-1 19,21-19,-21 40,20-1,1 0,-1 1,20 19,20 0,0-20,20 1,0-40,20 19,-1-19,21-20,-1-1,21-19,-21-19,21-1,-1-20</inkml:trace>
  <inkml:trace contextRef="#ctx0" brushRef="#br0" timeOffset="123919.3907">16986 5556,'-39'-20,"19"0,-20 20,0 20,1-20,19 40,-20-20,-19 39,39 1,0-1,0 1,0-1,20-19,20 0,-20-1,60-19,-21-20,-19 0,20-20,0 1,-1-21,-39 20,20-39,0 19,0-20,-20 21,0-21,0 20,0 1,0 19,-20-20,20 0,20 21</inkml:trace>
  <inkml:trace contextRef="#ctx0" brushRef="#br0" timeOffset="124253.4241">17224 5754,'20'60,"0"-20,-20-20,0-60,0 0,-20 0,20-39,0 20,0-1,20-19,20 59,-20-20,-1 40,21-20,0 40,-1-20,1 40,0-20,-20 39,0 1,19-1,-19-19,0 0,0-1,19-19,-19-20,20 0,0-20,-1-19</inkml:trace>
  <inkml:trace contextRef="#ctx0" brushRef="#br0" timeOffset="124531.4519">18217 5080,'-40'-20,"20"20,20 20,0 19,0 21,0-1,0 41,-20-21,20 40,0-20,0 1,0-1,20 0,-20-20,0-19,0-1,0 1,0-20,-20-20,0-40,1 0,-1-40</inkml:trace>
  <inkml:trace contextRef="#ctx0" brushRef="#br0" timeOffset="124712.47">18078 5496,'59'0,"1"0,-21 20,21-20,-20-20,-1 20,1-19,0 19,-1-40</inkml:trace>
  <inkml:trace contextRef="#ctx0" brushRef="#br0" timeOffset="124836.4824">18475 5576,'0'59,"-20"-19,40 0,-1-1,21-58,-40-21</inkml:trace>
  <inkml:trace contextRef="#ctx0" brushRef="#br0" timeOffset="124990.4977">18534 5060,'40'20,"-20"0,19 19,1-39</inkml:trace>
  <inkml:trace contextRef="#ctx0" brushRef="#br0" timeOffset="125420.5407">19090 5219,'-20'-20,"-20"20,0 0,1 20,-1-1,0 21,1 0,-1 19,20 1,0-1,40 1,-20-20,40-1,0-19,-1 0,1-20,0 0,19-20,-19-19,0-1,-21 0,1-39,0 19,-20-19,20-1,-20-19,0 20,-20 19,20 1,0 19,40 80,-40 0,20 19,-1 20,-19 21,0-1,0 0,0-20,0 1,0-40,0-1,-19 1,19-40</inkml:trace>
  <inkml:trace contextRef="#ctx0" brushRef="#br0" timeOffset="125767.5755">19467 5397,'20'0,"19"-20,21 1,-21-1,1 0,0-20,-40 0,20 21,-20-21,0 20,-20-20,-40 40,21 0,-1 20,-20 20,21 0,19-1,0 21,0-1,20-19,0 20,40-1,0-39,-1 0,21 0,-1 0,1-20,-20 0,19-40,-19 20,-1-20</inkml:trace>
  <inkml:trace contextRef="#ctx0" brushRef="#br0" timeOffset="126074.6062">19963 5219,'-20'59,"0"-39,20 40,-20-21,20 1,0 0,0-1,0 1,0-80,0 20,0-19,20-21,-20 1,20-1,20-19,-1 39,-19 0,20 21,0-1,-21 59,21-19,-20 20,20 19,-21 1,1 0,0-1,0-19,0-1,-20 1,20-40</inkml:trace>
  <inkml:trace contextRef="#ctx0" brushRef="#br0" timeOffset="126295.6283">20677 5060,'0'79,"-20"20,20 1,0-21,0 0,20-39,-40 0,20-20,-19 19,-1-39</inkml:trace>
  <inkml:trace contextRef="#ctx0" brushRef="#br0" timeOffset="126575.6563">20439 5159,'40'0,"19"0,21 0,-1 0,0 0,1 0,-1 0,-19 20,-1-20,-19 20,0 19,-40 1,-20 20,0-1,0 1,0 19,20-39,-20 19,20-39,0 0,0-60</inkml:trace>
  <inkml:trace contextRef="#ctx0" brushRef="#br0" timeOffset="126714.6702">21193 5060,'20'0,"0"20,19 0</inkml:trace>
  <inkml:trace contextRef="#ctx0" brushRef="#br0" timeOffset="127131.7119">21709 5159,'-40'-20,"1"20,-1 0,0 20,-19 0,19 20,0 19,1 21,-1-21,20 20,20-19,0-20,40 19,-20-39,19 0,21-20,-20 0,19-20,-19 0,0-19,-1-1,1-40,-20 21,19-1,-19 1,-20 19,0 0,-20 60,1 40,19-20,0 19,19 1,1-1,0-19,20 0,0-1,19-19,-19-20,19 0</inkml:trace>
  <inkml:trace contextRef="#ctx0" brushRef="#br0" timeOffset="127381.7369">22562 4901,'-20'40,"1"19,19 21,-40 19,20 0,0 0,-19-19,39 19,-20-20,0 1,0-41,0 21,20-40,-39 0,19-20</inkml:trace>
  <inkml:trace contextRef="#ctx0" brushRef="#br0" timeOffset="127783.7771">20657 4683,'0'40,"0"19,0 1,-19-1,19 1,0-1,-20 1,20-1,0-19,-20 19,20-19,0-20</inkml:trace>
  <inkml:trace contextRef="#ctx0" brushRef="#br0" timeOffset="128479.8467">15895 6667,'40'0,"19"-20,20 20,1 0,-1 0,20-19,1-21,19 20,0 20,0-40,20 20,19 1,1-21,-20 20,40 0,-1 0,21 1,-21-21,41 20,-21-20,40 21,-20-1,21 0,-21-20,40 20,-20 0,0 1,0 19,-19-20,19 20,-20-20,-20 20,-19 20,19-20,-59 0,20 20,-40-20,0 19,-39-19,-1 0,-39 20,-21-20</inkml:trace>
  <inkml:trace contextRef="#ctx0" brushRef="#br0" timeOffset="129062.905">16570 6965,'99'0,"0"-20,20 20,0-20,40 20,-20-20,19-19,-19 19,40 0,0-20,-1 20,21-19,-1 19,20-20,-19 20,19 1,20-1,-20-20,1 20,-1 0,0 0,20 20,-19-19,-21 19,20-20,-19 20,-21 0,21 0,-60 0,20 0,-21 0,1 0,-20 20,-19-20,-21 19,0-19</inkml:trace>
  <inkml:trace contextRef="#ctx0" brushRef="#br0" timeOffset="185454.5436">19467 9108,'20'0,"-20"20,19 0,-19 19,0 1,20 20,-20-1,0 21,0-1,0 0,0 1,0-1,0 0,0 21,0-21,0-19,0-1,0-19,0-1,20-19,0-20,-20-59</inkml:trace>
  <inkml:trace contextRef="#ctx0" brushRef="#br0" timeOffset="185816.5798">19407 9029,'40'-20,"19"20,1 0,19 20,1-20,-1 59,-19-19,19 19,-20 1,1 19,-40 1,20 19,-40 0,0 0,-20 1,0-1,-20 0,0-20,-19 1,-1-1,1-19,-1-41,1 1,-1-20,21-20,-21 1,40-1,0-40,20 21,0-41,20 1,0 19</inkml:trace>
  <inkml:trace contextRef="#ctx0" brushRef="#br0" timeOffset="186149.6131">20399 9961,'60'0,"-1"-20,1 20,0-39,-41-1,21 0,-20 1,0-21,-20 1,0-1,-40 20,20 21,-39-1,19 20,0-20,1 40,-1 0,0 19,20 1,1 20,-1-1,20 20,0 1,20-21,19 1,1-20,39-1,-19-19,-1 0,1-20,-1-20,21-39,-41 19,21-40</inkml:trace>
  <inkml:trace contextRef="#ctx0" brushRef="#br0" timeOffset="186635.6617">21034 9207,'20'40,"-20"19,20 21,0-1,-20 40,20-19,0 19,-1-20,-19 0,0-20,0-19,0-20,0-21,0 21,-19-80,19 1,-20-41,20 21,0-40,20-1,-20 41,39-20,-19 39,20 0,-20 20,39 20,-19 0,19 0,1 20,-20 20,-1 19,-19 1,0-1,-20 21,0-21,-20 1,0-20,-39 19,19-39,0 20,-19-21,-1-19,1 0,19-19,0-1,21-20,-21-19,40-1,0-19,20-1,0 1,19 0,1 19</inkml:trace>
  <inkml:trace contextRef="#ctx0" brushRef="#br0" timeOffset="186928.691">21828 9842,'0'80,"0"-21,0 21,20-21,-20 1,0-21,0 1,0-20,0-40,0 0,-20-59,20 19,20-39,-20 0,20 19,-20 1,20 39,19 1,-19 19,0-20,20 20,-20 0,19 20,-19-19,20 19</inkml:trace>
  <inkml:trace contextRef="#ctx0" brushRef="#br0" timeOffset="187053.7035">22265 9803,'0'59,"0"1,0-1,20-19,-20 0,0-100</inkml:trace>
  <inkml:trace contextRef="#ctx0" brushRef="#br0" timeOffset="187191.7173">22205 9287,'40'19,"-20"1,0 0</inkml:trace>
  <inkml:trace contextRef="#ctx0" brushRef="#br0" timeOffset="187511.7493">22761 9803,'20'-40,"-1"20,-19-20,20 1,-40-1,20 20,-39-20,19 21,0-1,-20 20,21 0,-21 20,0-1,20 21,0 20,1 19,19-19,-20 39,59 0,-19-20,20 21,0-41,19 1,1-41,19 21,-19-60,-1 20,21-39</inkml:trace>
  <inkml:trace contextRef="#ctx0" brushRef="#br0" timeOffset="187761.7743">23277 9187,'0'80,"20"-1,-1 20,1 1,0 19,0 0,20 0,-40 20,19-40,-19 20,0-20,-19-19,19-1,-20-20,0-19</inkml:trace>
  <inkml:trace contextRef="#ctx0" brushRef="#br0" timeOffset="187957.7939">23058 9922,'60'-20,"0"0,19-20,20 40,20 0,-20 20,-19-20,-1 20,-39-20,-1 0</inkml:trace>
  <inkml:trace contextRef="#ctx0" brushRef="#br0" timeOffset="188402.8383">19427 10775,'-40'0,"21"0,38 0,21-20,0 0,59-19,-20-1,60 0,-20 0,40 1,0 19,19-20,1 1,19 19,1 0,19-20,0 20,21 0,-1 1,-20 19,20 0,0 0,-20 19,-19-19,-1 40,-19-20,-20-20,-40 20,-20-40,-20 20,1-20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1-09T10:33:34.729"/>
    </inkml:context>
    <inkml:brush xml:id="br0">
      <inkml:brushProperty name="width" value="0.05292" units="cm"/>
      <inkml:brushProperty name="height" value="0.05292" units="cm"/>
      <inkml:brushProperty name="color" value="#FF0000"/>
    </inkml:brush>
  </inkml:definitions>
  <inkml:trace contextRef="#ctx0" brushRef="#br0">17780 10557,'0'0,"40"0,-20 19,-1 1,21 0,0 0,-1 20,1-20,0 19,0 1,-1 0,1-1,0 1,-1 0,-19-1,0-19,20 0,-21 0,-19 20,40-21,-40-38</inkml:trace>
  <inkml:trace contextRef="#ctx0" brushRef="#br0" timeOffset="237">18336 10636,'-40'20,"20"20,-39-21,19 21,-20 20,1-21,-21 1,21 20,-1-21,21 1,-1-20,0 0</inkml:trace>
  <inkml:trace contextRef="#ctx0" brushRef="#br0" timeOffset="8995">17820 12124,'0'20,"39"40,-39-21,20 21,0-1,20 1,19-1,-19 21,20-21,-21 1,1-1,19 1,-39-1,20-39,-40 20,20 0,0-20,-20 19,19-39</inkml:trace>
  <inkml:trace contextRef="#ctx0" brushRef="#br0" timeOffset="9230">18494 12303,'-59'20,"-1"19,-19 1,19 20,-19-1,0-19,-1 19,1-19,19 0,-19-40</inkml:trace>
  <inkml:trace contextRef="#ctx0" brushRef="#br0" timeOffset="28290">19824 13930,'40'20,"-21"0,21 19,-20 1,20 0,-1-1,21 21,-20 0,19 19,1-20,-1 21,-19-1,19-19,-19-1,0 1,-1-20,-19-21</inkml:trace>
  <inkml:trace contextRef="#ctx0" brushRef="#br0" timeOffset="28554">20558 13970,'-40'0,"1"59,-60-19,-1 19,1 1,0 19,-20-19,20-1,-1 21,1-21,40 21,-1-80</inkml:trace>
  <inkml:trace contextRef="#ctx0" brushRef="#br0" timeOffset="38633">19864 15656,'0'20,"39"20,-19-20,0 20,20-1,-1 1,21 0,-20 19,19-19,-19 0,-1-1,1 1,0 0,-20-1,0-19,-1 20,1-20,0-1</inkml:trace>
  <inkml:trace contextRef="#ctx0" brushRef="#br0" timeOffset="38912">20518 15696,'-19'20,"-1"20,-40-20,21 39,-21-19,0-1,1-19,19 20,-39 0,19-1,1-19,-1 20,1 0,-1-21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799.19513" units="1/cm"/>
          <inkml:channelProperty channel="Y" name="resolution" value="1260.26929" units="1/cm"/>
        </inkml:channelProperties>
      </inkml:inkSource>
      <inkml:timestamp xml:id="ts0" timeString="2015-11-09T10:37:14.59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1" timeString="2015-11-09T10:38:34.646"/>
    </inkml:context>
  </inkml:definitions>
  <inkml:trace contextRef="#ctx0" brushRef="#br0">4985 7430,'-12'1,"-15"4,27-5,0 0,0 0,-38 20,38-20,0 0,-49 28,49-28,-61 34</inkml:trace>
  <inkml:trace contextRef="#ctx1" brushRef="#br0">1588 7560,'39'0,"1"20,0-20,-21 20,21 0,20 0,-21 19,1-19,0 20,-1-1,-19 1,0-20,20 20,-1-20,-39-1,20 1,0 0,20 0,-20-20,-1-20,-19-20</inkml:trace>
  <inkml:trace contextRef="#ctx1" brushRef="#br0" timeOffset="278">2084 7521,'-20'19,"-20"41,20-20,-19-1,-1 21,-20-21,21 21,-1 0,-20-1,21-19,19-1,0 1,0 0,0-20,1 0,38-40</inkml:trace>
  <inkml:trace contextRef="#ctx1" brushRef="#br0" timeOffset="862">2262 7243,'-40'-40,"1"40,-21-20,21 0,-21 1,1 38,-21-19,21 0,-21 0,1 40,19-20,1 20,-1-1,-19 21,39-21,1 21,-1 19,0-19,20 19,0 1,20-1,0-19,20 19,0-20,20 1,0 0,-1-1,21-19,19-1,1 1,-1-20,0-20,1 20,19-40,-20 20,1-40,-1 20,0-19,-19-1,19-19,-19-1,-1-19,-19 19,0-19,-20 19,-1-39,-19 20,-19-1,-1 1,-20-1,-39 21,19-1,-19 21,-1-1,1 20,0 0,-21 1,1 38,20 1,-20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5E625EB-F42B-4847-AFC0-89436AAD00B8}" type="datetimeFigureOut">
              <a:rPr lang="en-GB" smtClean="0"/>
              <a:pPr/>
              <a:t>16/11/2015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265CD6A-667B-4E05-B1E2-3EB4C074E6DD}" type="slidenum">
              <a:rPr lang="en-GB" smtClean="0"/>
              <a:pPr/>
              <a:t>‹#›</a:t>
            </a:fld>
            <a:endParaRPr lang="en-GB"/>
          </a:p>
        </p:txBody>
      </p:sp>
    </p:spTree>
    <p:extLst>
      <p:ext uri="{BB962C8B-B14F-4D97-AF65-F5344CB8AC3E}">
        <p14:creationId xmlns:p14="http://schemas.microsoft.com/office/powerpoint/2010/main" val="304145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11</a:t>
            </a:fld>
            <a:endParaRPr lang="en-GB"/>
          </a:p>
        </p:txBody>
      </p:sp>
    </p:spTree>
    <p:extLst>
      <p:ext uri="{BB962C8B-B14F-4D97-AF65-F5344CB8AC3E}">
        <p14:creationId xmlns:p14="http://schemas.microsoft.com/office/powerpoint/2010/main" val="391936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15</a:t>
            </a:fld>
            <a:endParaRPr lang="en-GB"/>
          </a:p>
        </p:txBody>
      </p:sp>
    </p:spTree>
    <p:extLst>
      <p:ext uri="{BB962C8B-B14F-4D97-AF65-F5344CB8AC3E}">
        <p14:creationId xmlns:p14="http://schemas.microsoft.com/office/powerpoint/2010/main" val="36452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22</a:t>
            </a:fld>
            <a:endParaRPr lang="en-GB"/>
          </a:p>
        </p:txBody>
      </p:sp>
    </p:spTree>
    <p:extLst>
      <p:ext uri="{BB962C8B-B14F-4D97-AF65-F5344CB8AC3E}">
        <p14:creationId xmlns:p14="http://schemas.microsoft.com/office/powerpoint/2010/main" val="6244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25</a:t>
            </a:fld>
            <a:endParaRPr lang="en-GB"/>
          </a:p>
        </p:txBody>
      </p:sp>
    </p:spTree>
    <p:extLst>
      <p:ext uri="{BB962C8B-B14F-4D97-AF65-F5344CB8AC3E}">
        <p14:creationId xmlns:p14="http://schemas.microsoft.com/office/powerpoint/2010/main" val="135264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31</a:t>
            </a:fld>
            <a:endParaRPr lang="en-GB"/>
          </a:p>
        </p:txBody>
      </p:sp>
    </p:spTree>
    <p:extLst>
      <p:ext uri="{BB962C8B-B14F-4D97-AF65-F5344CB8AC3E}">
        <p14:creationId xmlns:p14="http://schemas.microsoft.com/office/powerpoint/2010/main" val="13526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41</a:t>
            </a:fld>
            <a:endParaRPr lang="en-GB"/>
          </a:p>
        </p:txBody>
      </p:sp>
    </p:spTree>
    <p:extLst>
      <p:ext uri="{BB962C8B-B14F-4D97-AF65-F5344CB8AC3E}">
        <p14:creationId xmlns:p14="http://schemas.microsoft.com/office/powerpoint/2010/main" val="135264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46</a:t>
            </a:fld>
            <a:endParaRPr lang="en-GB"/>
          </a:p>
        </p:txBody>
      </p:sp>
    </p:spTree>
    <p:extLst>
      <p:ext uri="{BB962C8B-B14F-4D97-AF65-F5344CB8AC3E}">
        <p14:creationId xmlns:p14="http://schemas.microsoft.com/office/powerpoint/2010/main" val="135264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53</a:t>
            </a:fld>
            <a:endParaRPr lang="en-GB"/>
          </a:p>
        </p:txBody>
      </p:sp>
    </p:spTree>
    <p:extLst>
      <p:ext uri="{BB962C8B-B14F-4D97-AF65-F5344CB8AC3E}">
        <p14:creationId xmlns:p14="http://schemas.microsoft.com/office/powerpoint/2010/main" val="159912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65CD6A-667B-4E05-B1E2-3EB4C074E6DD}" type="slidenum">
              <a:rPr lang="en-GB" smtClean="0"/>
              <a:pPr/>
              <a:t>63</a:t>
            </a:fld>
            <a:endParaRPr lang="en-GB"/>
          </a:p>
        </p:txBody>
      </p:sp>
    </p:spTree>
    <p:extLst>
      <p:ext uri="{BB962C8B-B14F-4D97-AF65-F5344CB8AC3E}">
        <p14:creationId xmlns:p14="http://schemas.microsoft.com/office/powerpoint/2010/main" val="244784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365631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380145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92189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199349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188712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39330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7040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134089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162610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230989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60276-ACB4-4BFE-82A7-427613B3E9C3}" type="datetimeFigureOut">
              <a:rPr lang="en-GB" smtClean="0"/>
              <a:pPr/>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A74223-9717-4730-93CA-E7D772331655}" type="slidenum">
              <a:rPr lang="en-GB" smtClean="0"/>
              <a:pPr/>
              <a:t>‹#›</a:t>
            </a:fld>
            <a:endParaRPr lang="en-GB"/>
          </a:p>
        </p:txBody>
      </p:sp>
    </p:spTree>
    <p:extLst>
      <p:ext uri="{BB962C8B-B14F-4D97-AF65-F5344CB8AC3E}">
        <p14:creationId xmlns:p14="http://schemas.microsoft.com/office/powerpoint/2010/main" val="428878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2000"/>
            <a:lum/>
          </a:blip>
          <a:srcRect/>
          <a:stretch>
            <a:fillRect l="-34000" r="-3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60276-ACB4-4BFE-82A7-427613B3E9C3}" type="datetimeFigureOut">
              <a:rPr lang="en-GB" smtClean="0"/>
              <a:pPr/>
              <a:t>16/11/2015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74223-9717-4730-93CA-E7D772331655}" type="slidenum">
              <a:rPr lang="en-GB" smtClean="0"/>
              <a:pPr/>
              <a:t>‹#›</a:t>
            </a:fld>
            <a:endParaRPr lang="en-GB"/>
          </a:p>
        </p:txBody>
      </p:sp>
    </p:spTree>
    <p:extLst>
      <p:ext uri="{BB962C8B-B14F-4D97-AF65-F5344CB8AC3E}">
        <p14:creationId xmlns:p14="http://schemas.microsoft.com/office/powerpoint/2010/main" val="156934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10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2.wmf"/><Relationship Id="rId4" Type="http://schemas.openxmlformats.org/officeDocument/2006/relationships/oleObject" Target="../embeddings/oleObject1.bin"/></Relationships>
</file>

<file path=ppt/slides/_rels/slide127.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4.wmf"/><Relationship Id="rId4" Type="http://schemas.openxmlformats.org/officeDocument/2006/relationships/oleObject" Target="../embeddings/oleObject2.bin"/></Relationships>
</file>

<file path=ppt/slides/_rels/slide12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4.wmf"/><Relationship Id="rId4" Type="http://schemas.openxmlformats.org/officeDocument/2006/relationships/oleObject" Target="../embeddings/oleObject3.bin"/></Relationships>
</file>

<file path=ppt/slides/_rels/slide1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xqFQoTCKnr2_yogckCFUc5Dwodb70PpA&amp;url=http://www.tfw2005.com/boards/transformers-3rd-party-discussion/965100-fansproject-function-x4-sigma-l-mindwipe-50.html&amp;psig=AFQjCNEZGUE6NvIqKMewHfaabNdyYWsZBg&amp;ust=1447089059390556" TargetMode="External"/><Relationship Id="rId2" Type="http://schemas.openxmlformats.org/officeDocument/2006/relationships/image" Target="../media/image82.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1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6.wmf"/><Relationship Id="rId5" Type="http://schemas.openxmlformats.org/officeDocument/2006/relationships/oleObject" Target="../embeddings/oleObject5.bin"/><Relationship Id="rId4" Type="http://schemas.openxmlformats.org/officeDocument/2006/relationships/image" Target="../media/image85.wmf"/></Relationships>
</file>

<file path=ppt/slides/_rels/slide153.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6.wmf"/><Relationship Id="rId5" Type="http://schemas.openxmlformats.org/officeDocument/2006/relationships/oleObject" Target="../embeddings/oleObject7.bin"/><Relationship Id="rId4" Type="http://schemas.openxmlformats.org/officeDocument/2006/relationships/image" Target="../media/image85.wmf"/><Relationship Id="rId9" Type="http://schemas.openxmlformats.org/officeDocument/2006/relationships/image" Target="../media/image88.wmf"/></Relationships>
</file>

<file path=ppt/slides/_rels/slide154.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6.wmf"/><Relationship Id="rId5" Type="http://schemas.openxmlformats.org/officeDocument/2006/relationships/oleObject" Target="../embeddings/oleObject10.bin"/><Relationship Id="rId4" Type="http://schemas.openxmlformats.org/officeDocument/2006/relationships/image" Target="../media/image85.wmf"/><Relationship Id="rId9" Type="http://schemas.openxmlformats.org/officeDocument/2006/relationships/image" Target="../media/image88.wmf"/></Relationships>
</file>

<file path=ppt/slides/_rels/slide15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86.wmf"/><Relationship Id="rId11" Type="http://schemas.openxmlformats.org/officeDocument/2006/relationships/image" Target="../media/image88.wmf"/><Relationship Id="rId5" Type="http://schemas.openxmlformats.org/officeDocument/2006/relationships/oleObject" Target="../embeddings/oleObject13.bin"/><Relationship Id="rId10" Type="http://schemas.openxmlformats.org/officeDocument/2006/relationships/image" Target="../media/image89.wmf"/><Relationship Id="rId4" Type="http://schemas.openxmlformats.org/officeDocument/2006/relationships/image" Target="../media/image85.wmf"/><Relationship Id="rId9" Type="http://schemas.openxmlformats.org/officeDocument/2006/relationships/oleObject" Target="../embeddings/oleObject15.bin"/></Relationships>
</file>

<file path=ppt/slides/_rels/slide156.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86.wmf"/><Relationship Id="rId5" Type="http://schemas.openxmlformats.org/officeDocument/2006/relationships/oleObject" Target="../embeddings/oleObject17.bin"/><Relationship Id="rId4" Type="http://schemas.openxmlformats.org/officeDocument/2006/relationships/image" Target="../media/image85.wmf"/><Relationship Id="rId9" Type="http://schemas.openxmlformats.org/officeDocument/2006/relationships/image" Target="../media/image88.wmf"/></Relationships>
</file>

<file path=ppt/slides/_rels/slide157.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86.wmf"/><Relationship Id="rId5" Type="http://schemas.openxmlformats.org/officeDocument/2006/relationships/oleObject" Target="../embeddings/oleObject20.bin"/><Relationship Id="rId4" Type="http://schemas.openxmlformats.org/officeDocument/2006/relationships/image" Target="../media/image85.wmf"/><Relationship Id="rId9" Type="http://schemas.openxmlformats.org/officeDocument/2006/relationships/image" Target="../media/image88.wmf"/></Relationships>
</file>

<file path=ppt/slides/_rels/slide158.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86.wmf"/><Relationship Id="rId11" Type="http://schemas.openxmlformats.org/officeDocument/2006/relationships/image" Target="../media/image90.wmf"/><Relationship Id="rId5" Type="http://schemas.openxmlformats.org/officeDocument/2006/relationships/oleObject" Target="../embeddings/oleObject23.bin"/><Relationship Id="rId10" Type="http://schemas.openxmlformats.org/officeDocument/2006/relationships/oleObject" Target="../embeddings/oleObject25.bin"/><Relationship Id="rId4" Type="http://schemas.openxmlformats.org/officeDocument/2006/relationships/image" Target="../media/image85.wmf"/><Relationship Id="rId9" Type="http://schemas.openxmlformats.org/officeDocument/2006/relationships/image" Target="../media/image88.wmf"/></Relationships>
</file>

<file path=ppt/slides/_rels/slide159.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86.wmf"/><Relationship Id="rId5" Type="http://schemas.openxmlformats.org/officeDocument/2006/relationships/oleObject" Target="../embeddings/oleObject27.bin"/><Relationship Id="rId4" Type="http://schemas.openxmlformats.org/officeDocument/2006/relationships/image" Target="../media/image85.wmf"/><Relationship Id="rId9" Type="http://schemas.openxmlformats.org/officeDocument/2006/relationships/image" Target="../media/image8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86.wmf"/><Relationship Id="rId5" Type="http://schemas.openxmlformats.org/officeDocument/2006/relationships/oleObject" Target="../embeddings/oleObject30.bin"/><Relationship Id="rId4" Type="http://schemas.openxmlformats.org/officeDocument/2006/relationships/image" Target="../media/image85.wmf"/><Relationship Id="rId9" Type="http://schemas.openxmlformats.org/officeDocument/2006/relationships/image" Target="../media/image88.wmf"/></Relationships>
</file>

<file path=ppt/slides/_rels/slide161.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86.wmf"/><Relationship Id="rId11" Type="http://schemas.openxmlformats.org/officeDocument/2006/relationships/image" Target="../media/image91.wmf"/><Relationship Id="rId5" Type="http://schemas.openxmlformats.org/officeDocument/2006/relationships/oleObject" Target="../embeddings/oleObject33.bin"/><Relationship Id="rId10" Type="http://schemas.openxmlformats.org/officeDocument/2006/relationships/oleObject" Target="../embeddings/oleObject35.bin"/><Relationship Id="rId4" Type="http://schemas.openxmlformats.org/officeDocument/2006/relationships/image" Target="../media/image85.wmf"/><Relationship Id="rId9" Type="http://schemas.openxmlformats.org/officeDocument/2006/relationships/image" Target="../media/image88.wmf"/></Relationships>
</file>

<file path=ppt/slides/_rels/slide162.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86.wmf"/><Relationship Id="rId5" Type="http://schemas.openxmlformats.org/officeDocument/2006/relationships/oleObject" Target="../embeddings/oleObject37.bin"/><Relationship Id="rId4" Type="http://schemas.openxmlformats.org/officeDocument/2006/relationships/image" Target="../media/image85.wmf"/><Relationship Id="rId9" Type="http://schemas.openxmlformats.org/officeDocument/2006/relationships/image" Target="../media/image88.wmf"/></Relationships>
</file>

<file path=ppt/slides/_rels/slide163.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86.wmf"/><Relationship Id="rId5" Type="http://schemas.openxmlformats.org/officeDocument/2006/relationships/oleObject" Target="../embeddings/oleObject40.bin"/><Relationship Id="rId4" Type="http://schemas.openxmlformats.org/officeDocument/2006/relationships/image" Target="../media/image85.wmf"/><Relationship Id="rId9" Type="http://schemas.openxmlformats.org/officeDocument/2006/relationships/image" Target="../media/image88.wmf"/></Relationships>
</file>

<file path=ppt/slides/_rels/slide164.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86.wmf"/><Relationship Id="rId11" Type="http://schemas.openxmlformats.org/officeDocument/2006/relationships/image" Target="../media/image92.wmf"/><Relationship Id="rId5" Type="http://schemas.openxmlformats.org/officeDocument/2006/relationships/oleObject" Target="../embeddings/oleObject43.bin"/><Relationship Id="rId10" Type="http://schemas.openxmlformats.org/officeDocument/2006/relationships/oleObject" Target="../embeddings/oleObject45.bin"/><Relationship Id="rId4" Type="http://schemas.openxmlformats.org/officeDocument/2006/relationships/image" Target="../media/image85.wmf"/><Relationship Id="rId9" Type="http://schemas.openxmlformats.org/officeDocument/2006/relationships/image" Target="../media/image88.wmf"/></Relationships>
</file>

<file path=ppt/slides/_rels/slide165.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88.wmf"/><Relationship Id="rId7" Type="http://schemas.openxmlformats.org/officeDocument/2006/relationships/image" Target="../media/image94.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47.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95.wmf"/></Relationships>
</file>

<file path=ppt/slides/_rels/slide16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nline-stopwatch.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online-stopwatch.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772400" cy="1728192"/>
          </a:xfrm>
          <a:solidFill>
            <a:schemeClr val="bg1"/>
          </a:solidFill>
        </p:spPr>
        <p:txBody>
          <a:bodyPr>
            <a:normAutofit/>
          </a:bodyPr>
          <a:lstStyle/>
          <a:p>
            <a:r>
              <a:rPr lang="en-GB" sz="4800" b="1" dirty="0" smtClean="0"/>
              <a:t>Social Approach</a:t>
            </a:r>
            <a:br>
              <a:rPr lang="en-GB" sz="4800" b="1" dirty="0" smtClean="0"/>
            </a:br>
            <a:r>
              <a:rPr lang="en-GB" sz="4800" b="1" dirty="0" smtClean="0"/>
              <a:t>Methodology</a:t>
            </a:r>
            <a:endParaRPr lang="en-GB" sz="4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857" y="2348880"/>
            <a:ext cx="4906558" cy="368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325420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143000"/>
          </a:xfrm>
        </p:spPr>
        <p:txBody>
          <a:bodyPr>
            <a:normAutofit/>
          </a:bodyPr>
          <a:lstStyle/>
          <a:p>
            <a:r>
              <a:rPr lang="en-GB" sz="6000" b="1" dirty="0" smtClean="0">
                <a:latin typeface="Big Reed Roman" panose="00000400000000000000" pitchFamily="2" charset="0"/>
              </a:rPr>
              <a:t>Fill in the gaps</a:t>
            </a:r>
            <a:endParaRPr lang="en-GB" sz="6000" b="1" dirty="0">
              <a:latin typeface="Big Reed Roman" panose="00000400000000000000" pitchFamily="2" charset="0"/>
            </a:endParaRPr>
          </a:p>
        </p:txBody>
      </p:sp>
      <p:sp>
        <p:nvSpPr>
          <p:cNvPr id="3" name="Content Placeholder 2"/>
          <p:cNvSpPr>
            <a:spLocks noGrp="1"/>
          </p:cNvSpPr>
          <p:nvPr>
            <p:ph idx="1"/>
          </p:nvPr>
        </p:nvSpPr>
        <p:spPr/>
        <p:txBody>
          <a:bodyPr/>
          <a:lstStyle/>
          <a:p>
            <a:pPr marL="0" indent="0">
              <a:buNone/>
            </a:pPr>
            <a:r>
              <a:rPr lang="en-GB" dirty="0" smtClean="0"/>
              <a:t>  </a:t>
            </a:r>
          </a:p>
          <a:p>
            <a:r>
              <a:rPr lang="en-GB" dirty="0" smtClean="0">
                <a:solidFill>
                  <a:srgbClr val="FF0000"/>
                </a:solidFill>
                <a:latin typeface="Big Reed Roman" panose="00000400000000000000" pitchFamily="2" charset="0"/>
              </a:rPr>
              <a:t>Open</a:t>
            </a:r>
            <a:r>
              <a:rPr lang="en-GB" dirty="0" smtClean="0">
                <a:latin typeface="Big Reed Roman" panose="00000400000000000000" pitchFamily="2" charset="0"/>
              </a:rPr>
              <a:t> questions </a:t>
            </a:r>
            <a:r>
              <a:rPr lang="en-GB" dirty="0" smtClean="0">
                <a:latin typeface="Big Reed Roman" panose="00000400000000000000" pitchFamily="2" charset="0"/>
                <a:sym typeface="Wingdings" pitchFamily="2" charset="2"/>
              </a:rPr>
              <a:t> </a:t>
            </a:r>
            <a:r>
              <a:rPr lang="en-GB" dirty="0" smtClean="0">
                <a:solidFill>
                  <a:srgbClr val="FF0000"/>
                </a:solidFill>
                <a:latin typeface="Big Reed Roman" panose="00000400000000000000" pitchFamily="2" charset="0"/>
                <a:sym typeface="Wingdings" pitchFamily="2" charset="2"/>
              </a:rPr>
              <a:t>Qualitative</a:t>
            </a:r>
            <a:r>
              <a:rPr lang="en-GB" dirty="0" smtClean="0">
                <a:latin typeface="Big Reed Roman" panose="00000400000000000000" pitchFamily="2" charset="0"/>
                <a:sym typeface="Wingdings" pitchFamily="2" charset="2"/>
              </a:rPr>
              <a:t> data</a:t>
            </a:r>
          </a:p>
          <a:p>
            <a:r>
              <a:rPr lang="en-GB" dirty="0" smtClean="0">
                <a:solidFill>
                  <a:srgbClr val="FF0000"/>
                </a:solidFill>
                <a:latin typeface="Big Reed Roman" panose="00000400000000000000" pitchFamily="2" charset="0"/>
                <a:sym typeface="Wingdings" pitchFamily="2" charset="2"/>
              </a:rPr>
              <a:t>Closed </a:t>
            </a:r>
            <a:r>
              <a:rPr lang="en-GB" dirty="0" smtClean="0">
                <a:latin typeface="Big Reed Roman" panose="00000400000000000000" pitchFamily="2" charset="0"/>
                <a:sym typeface="Wingdings" pitchFamily="2" charset="2"/>
              </a:rPr>
              <a:t>questions </a:t>
            </a:r>
            <a:r>
              <a:rPr lang="en-GB" dirty="0" smtClean="0">
                <a:solidFill>
                  <a:srgbClr val="FF0000"/>
                </a:solidFill>
                <a:latin typeface="Big Reed Roman" panose="00000400000000000000" pitchFamily="2" charset="0"/>
                <a:sym typeface="Wingdings" pitchFamily="2" charset="2"/>
              </a:rPr>
              <a:t> Quantitative </a:t>
            </a:r>
            <a:r>
              <a:rPr lang="en-GB" dirty="0" smtClean="0">
                <a:latin typeface="Big Reed Roman" panose="00000400000000000000" pitchFamily="2" charset="0"/>
                <a:sym typeface="Wingdings" pitchFamily="2" charset="2"/>
              </a:rPr>
              <a:t>data</a:t>
            </a:r>
            <a:endParaRPr lang="en-GB" dirty="0">
              <a:latin typeface="Big Reed Roman" panose="00000400000000000000" pitchFamily="2" charset="0"/>
            </a:endParaRPr>
          </a:p>
        </p:txBody>
      </p:sp>
      <p:sp>
        <p:nvSpPr>
          <p:cNvPr id="4" name="TextBox 3"/>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336724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4" name="TextBox 3"/>
          <p:cNvSpPr txBox="1"/>
          <p:nvPr/>
        </p:nvSpPr>
        <p:spPr>
          <a:xfrm>
            <a:off x="0" y="1484784"/>
            <a:ext cx="9144000" cy="5786199"/>
          </a:xfrm>
          <a:prstGeom prst="rect">
            <a:avLst/>
          </a:prstGeom>
          <a:noFill/>
        </p:spPr>
        <p:txBody>
          <a:bodyPr wrap="square" rtlCol="0">
            <a:spAutoFit/>
          </a:bodyPr>
          <a:lstStyle/>
          <a:p>
            <a:pPr algn="ctr"/>
            <a:r>
              <a:rPr lang="en-GB" sz="3200" b="1" u="sng" dirty="0" smtClean="0"/>
              <a:t>PROTECTION</a:t>
            </a:r>
            <a:endParaRPr lang="en-GB" sz="3200" dirty="0" smtClean="0"/>
          </a:p>
          <a:p>
            <a:r>
              <a:rPr lang="en-GB" sz="3200" dirty="0" smtClean="0"/>
              <a:t>Participants should be </a:t>
            </a:r>
            <a:r>
              <a:rPr lang="en-GB" sz="3200" b="1" dirty="0" smtClean="0">
                <a:solidFill>
                  <a:srgbClr val="FF0000"/>
                </a:solidFill>
              </a:rPr>
              <a:t>protected from harm, including stress.  </a:t>
            </a:r>
            <a:r>
              <a:rPr lang="en-GB" sz="3200" dirty="0" smtClean="0"/>
              <a:t>This means that they should not be exposed to more risks than they would normally encounter in their usual lifestyle. </a:t>
            </a:r>
          </a:p>
          <a:p>
            <a:pPr algn="ctr"/>
            <a:r>
              <a:rPr lang="en-GB" sz="3200" b="1" u="sng" dirty="0" smtClean="0"/>
              <a:t>OBSERVATION</a:t>
            </a:r>
            <a:endParaRPr lang="en-GB" sz="3200" dirty="0" smtClean="0"/>
          </a:p>
          <a:p>
            <a:r>
              <a:rPr lang="en-GB" sz="3200" dirty="0" smtClean="0"/>
              <a:t>Observational studies risk breaching privacy.  In observations when participants are unaware they are being observed they should only be observed in places and situations</a:t>
            </a:r>
            <a:r>
              <a:rPr lang="en-GB" sz="3200" b="1" dirty="0" smtClean="0">
                <a:solidFill>
                  <a:srgbClr val="FF0000"/>
                </a:solidFill>
              </a:rPr>
              <a:t> where they would expect people to observe them.</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4" name="TextBox 3"/>
          <p:cNvSpPr txBox="1"/>
          <p:nvPr/>
        </p:nvSpPr>
        <p:spPr>
          <a:xfrm>
            <a:off x="0" y="1484784"/>
            <a:ext cx="9144000" cy="5786199"/>
          </a:xfrm>
          <a:prstGeom prst="rect">
            <a:avLst/>
          </a:prstGeom>
          <a:noFill/>
        </p:spPr>
        <p:txBody>
          <a:bodyPr wrap="square" rtlCol="0">
            <a:spAutoFit/>
          </a:bodyPr>
          <a:lstStyle/>
          <a:p>
            <a:pPr algn="ctr"/>
            <a:r>
              <a:rPr lang="en-GB" sz="3200" b="1" u="sng" dirty="0" smtClean="0"/>
              <a:t>ADVICE</a:t>
            </a:r>
            <a:endParaRPr lang="en-GB" sz="3200" dirty="0" smtClean="0"/>
          </a:p>
          <a:p>
            <a:r>
              <a:rPr lang="en-GB" sz="3200" dirty="0" smtClean="0"/>
              <a:t>If a researcher sees signs of a physical or psychological problem the participant is unaware of, but which </a:t>
            </a:r>
            <a:r>
              <a:rPr lang="en-GB" sz="3200" b="1" dirty="0" smtClean="0">
                <a:solidFill>
                  <a:srgbClr val="FF0000"/>
                </a:solidFill>
              </a:rPr>
              <a:t>might threaten their future well-being, they should inform them.  </a:t>
            </a:r>
            <a:r>
              <a:rPr lang="en-GB" sz="3200" dirty="0" smtClean="0"/>
              <a:t>Where participants seek professional advice the researchers should be cautious.</a:t>
            </a:r>
          </a:p>
          <a:p>
            <a:pPr algn="ctr"/>
            <a:r>
              <a:rPr lang="en-GB" sz="3200" dirty="0" smtClean="0"/>
              <a:t> </a:t>
            </a:r>
            <a:r>
              <a:rPr lang="en-GB" sz="3200" b="1" u="sng" dirty="0" smtClean="0"/>
              <a:t>COLLEAGUES</a:t>
            </a:r>
            <a:endParaRPr lang="en-GB" sz="3200" dirty="0" smtClean="0"/>
          </a:p>
          <a:p>
            <a:r>
              <a:rPr lang="en-GB" sz="3200" dirty="0" smtClean="0"/>
              <a:t>Where colleagues are conducting research that falls foul of one or more of the above principles, it is </a:t>
            </a:r>
            <a:r>
              <a:rPr lang="en-GB" sz="3200" b="1" dirty="0" smtClean="0">
                <a:solidFill>
                  <a:srgbClr val="FF0000"/>
                </a:solidFill>
              </a:rPr>
              <a:t>important to inform them and to try and persuade them to alter their conduct.</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792088"/>
          </a:xfrm>
        </p:spPr>
        <p:txBody>
          <a:bodyPr>
            <a:normAutofit fontScale="90000"/>
          </a:bodyPr>
          <a:lstStyle/>
          <a:p>
            <a:r>
              <a:rPr lang="en-GB" sz="7300" b="1" dirty="0" smtClean="0">
                <a:latin typeface="Big Reed Roman" panose="00000400000000000000" pitchFamily="2" charset="0"/>
              </a:rPr>
              <a:t>Activity </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lgn="ctr">
              <a:buNone/>
            </a:pPr>
            <a:endParaRPr lang="en-GB" dirty="0"/>
          </a:p>
        </p:txBody>
      </p:sp>
      <p:sp>
        <p:nvSpPr>
          <p:cNvPr id="4" name="Cloud 3"/>
          <p:cNvSpPr/>
          <p:nvPr/>
        </p:nvSpPr>
        <p:spPr>
          <a:xfrm>
            <a:off x="179512" y="3284984"/>
            <a:ext cx="5616624" cy="266429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Look at the following brief descriptions of studies.  Decide which you think are real and which are fake.  What are the ethical principles that these studies violate?</a:t>
            </a:r>
            <a:endParaRPr lang="en-GB" sz="2000" b="1" dirty="0">
              <a:solidFill>
                <a:schemeClr val="tx1"/>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538909"/>
            <a:ext cx="2912850" cy="219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936104"/>
          </a:xfrm>
        </p:spPr>
        <p:txBody>
          <a:bodyPr>
            <a:normAutofit fontScale="90000"/>
          </a:bodyPr>
          <a:lstStyle/>
          <a:p>
            <a:r>
              <a:rPr lang="en-GB" dirty="0"/>
              <a:t/>
            </a:r>
            <a:br>
              <a:rPr lang="en-GB" dirty="0"/>
            </a:br>
            <a:r>
              <a:rPr lang="en-GB" sz="6000" dirty="0" smtClean="0">
                <a:latin typeface="Big Reed Roman" panose="00000400000000000000" pitchFamily="2" charset="0"/>
              </a:rPr>
              <a:t>Application of learning </a:t>
            </a:r>
            <a:endParaRPr lang="en-GB" sz="6000" dirty="0">
              <a:latin typeface="Big Reed Roman" panose="00000400000000000000" pitchFamily="2" charset="0"/>
            </a:endParaRPr>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buNone/>
            </a:pPr>
            <a:r>
              <a:rPr lang="en-GB" dirty="0" smtClean="0"/>
              <a:t>				</a:t>
            </a:r>
            <a:endParaRPr lang="en-GB" dirty="0"/>
          </a:p>
        </p:txBody>
      </p:sp>
      <p:sp>
        <p:nvSpPr>
          <p:cNvPr id="4" name="Cloud Callout 3"/>
          <p:cNvSpPr/>
          <p:nvPr/>
        </p:nvSpPr>
        <p:spPr>
          <a:xfrm>
            <a:off x="683568" y="1916832"/>
            <a:ext cx="5040560" cy="2592288"/>
          </a:xfrm>
          <a:prstGeom prst="cloudCallout">
            <a:avLst>
              <a:gd name="adj1" fmla="val -38490"/>
              <a:gd name="adj2" fmla="val 76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Big Reed Roman" panose="00000400000000000000" pitchFamily="2" charset="0"/>
              </a:rPr>
              <a:t>Which </a:t>
            </a:r>
            <a:r>
              <a:rPr lang="en-GB" sz="2400" dirty="0">
                <a:latin typeface="Big Reed Roman" panose="00000400000000000000" pitchFamily="2" charset="0"/>
              </a:rPr>
              <a:t>ethical issues would you need to consider if you were doing a survey.</a:t>
            </a:r>
          </a:p>
        </p:txBody>
      </p:sp>
      <p:sp>
        <p:nvSpPr>
          <p:cNvPr id="7" name="Flowchart: Alternate Process 6"/>
          <p:cNvSpPr/>
          <p:nvPr/>
        </p:nvSpPr>
        <p:spPr>
          <a:xfrm>
            <a:off x="4716016" y="4077072"/>
            <a:ext cx="4032448" cy="2592288"/>
          </a:xfrm>
          <a:prstGeom prst="flowChartAlternateProcess">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2">
                    <a:lumMod val="75000"/>
                  </a:schemeClr>
                </a:solidFill>
                <a:latin typeface="Big Reed Roman" panose="00000400000000000000" pitchFamily="2" charset="0"/>
              </a:rPr>
              <a:t>Using the summary table  provided, suggest issues for each method and justify your reasons.</a:t>
            </a:r>
            <a:endParaRPr lang="en-GB" sz="2400" dirty="0">
              <a:solidFill>
                <a:schemeClr val="tx2">
                  <a:lumMod val="75000"/>
                </a:schemeClr>
              </a:solidFill>
              <a:latin typeface="Big Reed Roman" panose="00000400000000000000" pitchFamily="2"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91" y="4725144"/>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9" name="TextBox 8"/>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34072530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994122"/>
          </a:xfrm>
        </p:spPr>
        <p:txBody>
          <a:bodyPr>
            <a:noAutofit/>
          </a:bodyPr>
          <a:lstStyle/>
          <a:p>
            <a:r>
              <a:rPr lang="en-GB" sz="6000" b="1" dirty="0" smtClean="0">
                <a:latin typeface="Big Reed Roman" panose="00000400000000000000" pitchFamily="2" charset="0"/>
              </a:rPr>
              <a:t>Solutions!</a:t>
            </a:r>
            <a:endParaRPr lang="en-GB" sz="6000" b="1" dirty="0">
              <a:latin typeface="Big Reed Roman" panose="00000400000000000000" pitchFamily="2" charset="0"/>
            </a:endParaRPr>
          </a:p>
        </p:txBody>
      </p:sp>
      <p:sp>
        <p:nvSpPr>
          <p:cNvPr id="3" name="Content Placeholder 2"/>
          <p:cNvSpPr>
            <a:spLocks noGrp="1"/>
          </p:cNvSpPr>
          <p:nvPr>
            <p:ph idx="1"/>
          </p:nvPr>
        </p:nvSpPr>
        <p:spPr>
          <a:xfrm>
            <a:off x="457200" y="1556792"/>
            <a:ext cx="8229600" cy="4569371"/>
          </a:xfrm>
        </p:spPr>
        <p:txBody>
          <a:bodyPr/>
          <a:lstStyle/>
          <a:p>
            <a:pPr marL="0" indent="0">
              <a:buNone/>
            </a:pPr>
            <a:endParaRPr lang="en-GB" dirty="0"/>
          </a:p>
        </p:txBody>
      </p:sp>
      <p:sp>
        <p:nvSpPr>
          <p:cNvPr id="4" name="Oval 3"/>
          <p:cNvSpPr/>
          <p:nvPr/>
        </p:nvSpPr>
        <p:spPr>
          <a:xfrm>
            <a:off x="2267744" y="2636912"/>
            <a:ext cx="4608512"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ig Reed Roman" panose="00000400000000000000" pitchFamily="2" charset="0"/>
              </a:rPr>
              <a:t>Avoiding ethical issues when conducting surveys</a:t>
            </a:r>
            <a:endParaRPr lang="en-GB" sz="2400" dirty="0">
              <a:solidFill>
                <a:schemeClr val="bg1"/>
              </a:solidFill>
            </a:endParaRPr>
          </a:p>
        </p:txBody>
      </p:sp>
      <p:cxnSp>
        <p:nvCxnSpPr>
          <p:cNvPr id="6" name="Straight Arrow Connector 5"/>
          <p:cNvCxnSpPr/>
          <p:nvPr/>
        </p:nvCxnSpPr>
        <p:spPr>
          <a:xfrm flipV="1">
            <a:off x="4572000" y="1772816"/>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92280" y="371703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5013176"/>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83568" y="3717032"/>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156176" y="2132856"/>
            <a:ext cx="136815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00192" y="4581128"/>
            <a:ext cx="100811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123728" y="2276872"/>
            <a:ext cx="72008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23728" y="4581128"/>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15" name="TextBox 14"/>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71280" y="1614240"/>
              <a:ext cx="8537400" cy="4651200"/>
            </p14:xfrm>
          </p:contentPart>
        </mc:Choice>
        <mc:Fallback xmlns="">
          <p:pic>
            <p:nvPicPr>
              <p:cNvPr id="5" name="Ink 4"/>
              <p:cNvPicPr/>
              <p:nvPr/>
            </p:nvPicPr>
            <p:blipFill>
              <a:blip r:embed="rId3"/>
              <a:stretch>
                <a:fillRect/>
              </a:stretch>
            </p:blipFill>
            <p:spPr>
              <a:xfrm>
                <a:off x="61920" y="1604880"/>
                <a:ext cx="8556120" cy="4669920"/>
              </a:xfrm>
              <a:prstGeom prst="rect">
                <a:avLst/>
              </a:prstGeom>
            </p:spPr>
          </p:pic>
        </mc:Fallback>
      </mc:AlternateContent>
    </p:spTree>
    <p:extLst>
      <p:ext uri="{BB962C8B-B14F-4D97-AF65-F5344CB8AC3E}">
        <p14:creationId xmlns:p14="http://schemas.microsoft.com/office/powerpoint/2010/main" val="20609600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32856"/>
            <a:ext cx="8229600" cy="1143000"/>
          </a:xfrm>
        </p:spPr>
        <p:txBody>
          <a:bodyPr>
            <a:normAutofit/>
          </a:bodyPr>
          <a:lstStyle/>
          <a:p>
            <a:r>
              <a:rPr lang="en-GB" sz="6600" dirty="0" smtClean="0">
                <a:latin typeface="Big Reed Roman" panose="00000400000000000000" pitchFamily="2" charset="0"/>
              </a:rPr>
              <a:t>Extension task </a:t>
            </a:r>
            <a:endParaRPr lang="en-GB" sz="6600" dirty="0">
              <a:latin typeface="Big Reed Roman" panose="00000400000000000000" pitchFamily="2" charset="0"/>
            </a:endParaRPr>
          </a:p>
        </p:txBody>
      </p:sp>
      <p:sp>
        <p:nvSpPr>
          <p:cNvPr id="3" name="Content Placeholder 2"/>
          <p:cNvSpPr>
            <a:spLocks noGrp="1"/>
          </p:cNvSpPr>
          <p:nvPr>
            <p:ph idx="1"/>
          </p:nvPr>
        </p:nvSpPr>
        <p:spPr>
          <a:xfrm>
            <a:off x="467544" y="2332037"/>
            <a:ext cx="8229600" cy="4525963"/>
          </a:xfrm>
        </p:spPr>
        <p:txBody>
          <a:bodyPr/>
          <a:lstStyle/>
          <a:p>
            <a:pPr marL="0" indent="0">
              <a:buNone/>
            </a:pPr>
            <a:endParaRPr lang="en-GB" dirty="0" smtClean="0"/>
          </a:p>
          <a:p>
            <a:pPr marL="0" indent="0">
              <a:buNone/>
            </a:pPr>
            <a:r>
              <a:rPr lang="en-GB" dirty="0" smtClean="0"/>
              <a:t>			</a:t>
            </a:r>
            <a:r>
              <a:rPr lang="en-GB" dirty="0" smtClean="0">
                <a:latin typeface="Big Reed Roman" panose="00000400000000000000" pitchFamily="2" charset="0"/>
              </a:rPr>
              <a:t>	</a:t>
            </a:r>
            <a:r>
              <a:rPr lang="en-GB" sz="4400" dirty="0" smtClean="0">
                <a:latin typeface="Big Reed Roman" panose="00000400000000000000" pitchFamily="2" charset="0"/>
              </a:rPr>
              <a:t>Question</a:t>
            </a:r>
          </a:p>
          <a:p>
            <a:pPr marL="0" indent="0">
              <a:buNone/>
            </a:pPr>
            <a:endParaRPr lang="en-GB" sz="4400" dirty="0">
              <a:latin typeface="Big Reed Roman" panose="00000400000000000000" pitchFamily="2" charset="0"/>
            </a:endParaRPr>
          </a:p>
          <a:p>
            <a:pPr marL="0" indent="0" algn="ctr">
              <a:buNone/>
            </a:pPr>
            <a:r>
              <a:rPr lang="en-GB" sz="4400" dirty="0" smtClean="0">
                <a:latin typeface="Big Reed Roman" panose="00000400000000000000" pitchFamily="2" charset="0"/>
              </a:rPr>
              <a:t>Convince me that surveys are more ethical than laboratory experiments.</a:t>
            </a:r>
          </a:p>
          <a:p>
            <a:pPr marL="0" indent="0">
              <a:buNone/>
            </a:pPr>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708920"/>
            <a:ext cx="30051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6" name="TextBox 5"/>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24835275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9746" name="Picture 2"/>
          <p:cNvPicPr>
            <a:picLocks noChangeAspect="1" noChangeArrowheads="1"/>
          </p:cNvPicPr>
          <p:nvPr/>
        </p:nvPicPr>
        <p:blipFill>
          <a:blip r:embed="rId2" cstate="print"/>
          <a:srcRect l="26284" t="25219" r="29722" b="30485"/>
          <a:stretch>
            <a:fillRect/>
          </a:stretch>
        </p:blipFill>
        <p:spPr bwMode="auto">
          <a:xfrm>
            <a:off x="323528" y="1700808"/>
            <a:ext cx="8649793" cy="4896544"/>
          </a:xfrm>
          <a:prstGeom prst="rect">
            <a:avLst/>
          </a:prstGeom>
          <a:noFill/>
          <a:ln w="9525">
            <a:noFill/>
            <a:miter lim="800000"/>
            <a:headEnd/>
            <a:tailEnd/>
          </a:ln>
        </p:spPr>
      </p:pic>
      <p:sp>
        <p:nvSpPr>
          <p:cNvPr id="5" name="TextBox 4"/>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6" name="TextBox 5"/>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7" name="TextBox 6"/>
          <p:cNvSpPr txBox="1"/>
          <p:nvPr/>
        </p:nvSpPr>
        <p:spPr>
          <a:xfrm>
            <a:off x="7487816" y="1412776"/>
            <a:ext cx="1656184" cy="461665"/>
          </a:xfrm>
          <a:prstGeom prst="rect">
            <a:avLst/>
          </a:prstGeom>
          <a:solidFill>
            <a:srgbClr val="FFC000"/>
          </a:solidFill>
        </p:spPr>
        <p:txBody>
          <a:bodyPr wrap="square" rtlCol="0">
            <a:spAutoFit/>
          </a:bodyPr>
          <a:lstStyle/>
          <a:p>
            <a:r>
              <a:rPr lang="en-GB" sz="2400" dirty="0" smtClean="0"/>
              <a:t>June 2015</a:t>
            </a:r>
            <a:endParaRPr lang="en-GB" sz="24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386400" y="3800520"/>
              <a:ext cx="1014840" cy="2064600"/>
            </p14:xfrm>
          </p:contentPart>
        </mc:Choice>
        <mc:Fallback xmlns="">
          <p:pic>
            <p:nvPicPr>
              <p:cNvPr id="4" name="Ink 3"/>
              <p:cNvPicPr/>
              <p:nvPr/>
            </p:nvPicPr>
            <p:blipFill>
              <a:blip r:embed="rId4"/>
              <a:stretch>
                <a:fillRect/>
              </a:stretch>
            </p:blipFill>
            <p:spPr>
              <a:xfrm>
                <a:off x="6377040" y="3791160"/>
                <a:ext cx="1033560" cy="2083320"/>
              </a:xfrm>
              <a:prstGeom prst="rect">
                <a:avLst/>
              </a:prstGeom>
            </p:spPr>
          </p:pic>
        </mc:Fallback>
      </mc:AlternateContent>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64866" name="Picture 2"/>
          <p:cNvPicPr>
            <a:picLocks noChangeAspect="1" noChangeArrowheads="1"/>
          </p:cNvPicPr>
          <p:nvPr/>
        </p:nvPicPr>
        <p:blipFill>
          <a:blip r:embed="rId2" cstate="print"/>
          <a:srcRect l="26284" t="55734" r="31655" b="22610"/>
          <a:stretch>
            <a:fillRect/>
          </a:stretch>
        </p:blipFill>
        <p:spPr bwMode="auto">
          <a:xfrm>
            <a:off x="0" y="2132856"/>
            <a:ext cx="9203932" cy="2664296"/>
          </a:xfrm>
          <a:prstGeom prst="rect">
            <a:avLst/>
          </a:prstGeom>
          <a:noFill/>
          <a:ln w="9525">
            <a:noFill/>
            <a:miter lim="800000"/>
            <a:headEnd/>
            <a:tailEnd/>
          </a:ln>
        </p:spPr>
      </p:pic>
      <p:sp>
        <p:nvSpPr>
          <p:cNvPr id="5" name="TextBox 4"/>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6" name="TextBox 5"/>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5600" y="2571840"/>
              <a:ext cx="1359360" cy="443160"/>
            </p14:xfrm>
          </p:contentPart>
        </mc:Choice>
        <mc:Fallback xmlns="">
          <p:pic>
            <p:nvPicPr>
              <p:cNvPr id="4" name="Ink 3"/>
              <p:cNvPicPr/>
              <p:nvPr/>
            </p:nvPicPr>
            <p:blipFill>
              <a:blip r:embed="rId4"/>
              <a:stretch>
                <a:fillRect/>
              </a:stretch>
            </p:blipFill>
            <p:spPr>
              <a:xfrm>
                <a:off x="426240" y="2562480"/>
                <a:ext cx="1378080" cy="461880"/>
              </a:xfrm>
              <a:prstGeom prst="rect">
                <a:avLst/>
              </a:prstGeom>
            </p:spPr>
          </p:pic>
        </mc:Fallback>
      </mc:AlternateContent>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lstStyle/>
          <a:p>
            <a:r>
              <a:rPr lang="en-GB" sz="6600" dirty="0" smtClean="0">
                <a:latin typeface="Big Reed Roman" panose="00000400000000000000" pitchFamily="2" charset="0"/>
              </a:rPr>
              <a:t>Plenary</a:t>
            </a:r>
            <a:r>
              <a:rPr lang="en-GB" dirty="0" smtClean="0"/>
              <a:t> </a:t>
            </a:r>
            <a:endParaRPr lang="en-GB" dirty="0"/>
          </a:p>
        </p:txBody>
      </p:sp>
      <p:sp>
        <p:nvSpPr>
          <p:cNvPr id="3" name="Content Placeholder 2"/>
          <p:cNvSpPr>
            <a:spLocks noGrp="1"/>
          </p:cNvSpPr>
          <p:nvPr>
            <p:ph idx="1"/>
          </p:nvPr>
        </p:nvSpPr>
        <p:spPr>
          <a:xfrm>
            <a:off x="914400" y="1988840"/>
            <a:ext cx="8229600" cy="4525963"/>
          </a:xfrm>
        </p:spPr>
        <p:txBody>
          <a:bodyPr>
            <a:normAutofit lnSpcReduction="10000"/>
          </a:bodyPr>
          <a:lstStyle/>
          <a:p>
            <a:pPr marL="0" indent="0" algn="ctr">
              <a:buNone/>
            </a:pPr>
            <a:r>
              <a:rPr lang="en-GB" dirty="0" smtClean="0">
                <a:latin typeface="Big Reed Roman" panose="00000400000000000000" pitchFamily="2" charset="0"/>
              </a:rPr>
              <a:t>Make up a mnemonic for the 5 ethical issues you have to learn for Psychology.</a:t>
            </a:r>
          </a:p>
          <a:p>
            <a:pPr marL="0" indent="0" algn="ctr">
              <a:buNone/>
            </a:pPr>
            <a:endParaRPr lang="en-GB" dirty="0">
              <a:latin typeface="Big Reed Roman" panose="00000400000000000000" pitchFamily="2" charset="0"/>
            </a:endParaRPr>
          </a:p>
          <a:p>
            <a:pPr marL="0" indent="0" algn="ctr">
              <a:buNone/>
            </a:pPr>
            <a:r>
              <a:rPr lang="en-GB" dirty="0" smtClean="0">
                <a:solidFill>
                  <a:srgbClr val="FF0000"/>
                </a:solidFill>
                <a:latin typeface="Big Reed Roman" panose="00000400000000000000" pitchFamily="2" charset="0"/>
              </a:rPr>
              <a:t>C</a:t>
            </a:r>
            <a:r>
              <a:rPr lang="en-GB" dirty="0" smtClean="0">
                <a:latin typeface="Big Reed Roman" panose="00000400000000000000" pitchFamily="2" charset="0"/>
              </a:rPr>
              <a:t>onfidentiality</a:t>
            </a:r>
          </a:p>
          <a:p>
            <a:pPr marL="0" indent="0" algn="ctr">
              <a:buNone/>
            </a:pPr>
            <a:r>
              <a:rPr lang="en-GB" dirty="0" smtClean="0">
                <a:solidFill>
                  <a:srgbClr val="FF0000"/>
                </a:solidFill>
                <a:latin typeface="Big Reed Roman" panose="00000400000000000000" pitchFamily="2" charset="0"/>
              </a:rPr>
              <a:t>P</a:t>
            </a:r>
            <a:r>
              <a:rPr lang="en-GB" dirty="0" smtClean="0">
                <a:latin typeface="Big Reed Roman" panose="00000400000000000000" pitchFamily="2" charset="0"/>
              </a:rPr>
              <a:t>rotection </a:t>
            </a:r>
          </a:p>
          <a:p>
            <a:pPr marL="0" indent="0" algn="ctr">
              <a:buNone/>
            </a:pPr>
            <a:r>
              <a:rPr lang="en-GB" dirty="0" smtClean="0">
                <a:solidFill>
                  <a:srgbClr val="FF0000"/>
                </a:solidFill>
                <a:latin typeface="Big Reed Roman" panose="00000400000000000000" pitchFamily="2" charset="0"/>
              </a:rPr>
              <a:t>D</a:t>
            </a:r>
            <a:r>
              <a:rPr lang="en-GB" dirty="0" smtClean="0">
                <a:latin typeface="Big Reed Roman" panose="00000400000000000000" pitchFamily="2" charset="0"/>
              </a:rPr>
              <a:t>eception</a:t>
            </a:r>
          </a:p>
          <a:p>
            <a:pPr marL="0" indent="0" algn="ctr">
              <a:buNone/>
            </a:pPr>
            <a:r>
              <a:rPr lang="en-GB" dirty="0" smtClean="0">
                <a:solidFill>
                  <a:srgbClr val="FF0000"/>
                </a:solidFill>
                <a:latin typeface="Big Reed Roman" panose="00000400000000000000" pitchFamily="2" charset="0"/>
              </a:rPr>
              <a:t>C</a:t>
            </a:r>
            <a:r>
              <a:rPr lang="en-GB" dirty="0" smtClean="0">
                <a:latin typeface="Big Reed Roman" panose="00000400000000000000" pitchFamily="2" charset="0"/>
              </a:rPr>
              <a:t>onsent </a:t>
            </a:r>
          </a:p>
          <a:p>
            <a:pPr marL="0" indent="0" algn="ctr">
              <a:buNone/>
            </a:pPr>
            <a:r>
              <a:rPr lang="en-GB" dirty="0" smtClean="0">
                <a:solidFill>
                  <a:srgbClr val="FF0000"/>
                </a:solidFill>
                <a:latin typeface="Big Reed Roman" panose="00000400000000000000" pitchFamily="2" charset="0"/>
              </a:rPr>
              <a:t>W</a:t>
            </a:r>
            <a:r>
              <a:rPr lang="en-GB" dirty="0" smtClean="0">
                <a:latin typeface="Big Reed Roman" panose="00000400000000000000" pitchFamily="2" charset="0"/>
              </a:rPr>
              <a:t>ithdraw </a:t>
            </a:r>
          </a:p>
          <a:p>
            <a:pPr marL="0" indent="0" algn="ctr">
              <a:buNone/>
            </a:pPr>
            <a:endParaRPr lang="en-GB" dirty="0">
              <a:latin typeface="Big Reed Roman" panose="00000400000000000000" pitchFamily="2" charset="0"/>
            </a:endParaRPr>
          </a:p>
        </p:txBody>
      </p:sp>
      <p:sp>
        <p:nvSpPr>
          <p:cNvPr id="4" name="Cloud 3"/>
          <p:cNvSpPr/>
          <p:nvPr/>
        </p:nvSpPr>
        <p:spPr>
          <a:xfrm>
            <a:off x="395536" y="3212976"/>
            <a:ext cx="2664296" cy="2520280"/>
          </a:xfrm>
          <a:prstGeom prst="cloud">
            <a:avLst/>
          </a:prstGeom>
          <a:solidFill>
            <a:schemeClr val="tx2">
              <a:lumMod val="20000"/>
              <a:lumOff val="80000"/>
            </a:schemeClr>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solidFill>
                  <a:schemeClr val="tx2">
                    <a:lumMod val="75000"/>
                  </a:schemeClr>
                </a:solidFill>
                <a:latin typeface="Big Reed Roman" panose="00000400000000000000" pitchFamily="2" charset="0"/>
              </a:rPr>
              <a:t>There’s a prize for the silliest one!</a:t>
            </a:r>
            <a:endParaRPr lang="en-GB" sz="2400" dirty="0">
              <a:solidFill>
                <a:schemeClr val="tx2">
                  <a:lumMod val="75000"/>
                </a:schemeClr>
              </a:solidFill>
              <a:latin typeface="Big Reed Roman" panose="00000400000000000000" pitchFamily="2" charset="0"/>
            </a:endParaRPr>
          </a:p>
        </p:txBody>
      </p:sp>
      <p:sp>
        <p:nvSpPr>
          <p:cNvPr id="5" name="TextBox 4"/>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6" name="TextBox 5"/>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14561519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20000"/>
              <a:lumOff val="80000"/>
            </a:schemeClr>
          </a:solidFill>
        </p:spPr>
        <p:txBody>
          <a:bodyPr>
            <a:noAutofit/>
          </a:bodyPr>
          <a:lstStyle/>
          <a:p>
            <a:r>
              <a:rPr lang="en-GB" sz="11500" dirty="0" smtClean="0"/>
              <a:t>Sampling</a:t>
            </a:r>
            <a:endParaRPr lang="en-GB" sz="11500" dirty="0"/>
          </a:p>
        </p:txBody>
      </p:sp>
      <p:sp>
        <p:nvSpPr>
          <p:cNvPr id="3" name="TextBox 2"/>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4" name="TextBox 3"/>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Tree>
    <p:extLst>
      <p:ext uri="{BB962C8B-B14F-4D97-AF65-F5344CB8AC3E}">
        <p14:creationId xmlns:p14="http://schemas.microsoft.com/office/powerpoint/2010/main" val="51853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1143000"/>
          </a:xfrm>
        </p:spPr>
        <p:txBody>
          <a:bodyPr>
            <a:normAutofit/>
          </a:bodyPr>
          <a:lstStyle/>
          <a:p>
            <a:r>
              <a:rPr lang="en-GB" sz="6600" b="1" dirty="0" smtClean="0">
                <a:latin typeface="Big Reed Roman" panose="00000400000000000000" pitchFamily="2" charset="0"/>
              </a:rPr>
              <a:t>Task</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323528" y="2332037"/>
            <a:ext cx="8229600" cy="4525963"/>
          </a:xfrm>
        </p:spPr>
        <p:txBody>
          <a:bodyPr>
            <a:normAutofit/>
          </a:bodyPr>
          <a:lstStyle/>
          <a:p>
            <a:pPr marL="0" indent="0" algn="ctr">
              <a:buNone/>
            </a:pPr>
            <a:r>
              <a:rPr lang="en-GB" dirty="0" smtClean="0">
                <a:latin typeface="Big Reed Roman" panose="00000400000000000000" pitchFamily="2" charset="0"/>
              </a:rPr>
              <a:t>Read the description of and evaluation of qualitative and quantitative data on page 5</a:t>
            </a:r>
          </a:p>
          <a:p>
            <a:pPr marL="0" indent="0" algn="ctr">
              <a:buNone/>
            </a:pPr>
            <a:r>
              <a:rPr lang="en-GB" dirty="0" smtClean="0">
                <a:solidFill>
                  <a:srgbClr val="FF0000"/>
                </a:solidFill>
                <a:latin typeface="Big Reed Roman" panose="00000400000000000000" pitchFamily="2" charset="0"/>
              </a:rPr>
              <a:t>What do you notice about the strengths and weaknesses of the two types of data?</a:t>
            </a:r>
          </a:p>
          <a:p>
            <a:endParaRPr lang="en-GB" dirty="0">
              <a:latin typeface="Big Reed Roman" panose="00000400000000000000" pitchFamily="2" charset="0"/>
            </a:endParaRPr>
          </a:p>
          <a:p>
            <a:endParaRPr lang="en-GB" dirty="0" smtClean="0">
              <a:latin typeface="Big Reed Roman" panose="00000400000000000000" pitchFamily="2" charset="0"/>
            </a:endParaRPr>
          </a:p>
          <a:p>
            <a:pPr marL="0" indent="0" algn="ctr">
              <a:buNone/>
            </a:pPr>
            <a:r>
              <a:rPr lang="en-GB" dirty="0" smtClean="0">
                <a:solidFill>
                  <a:srgbClr val="FF0000"/>
                </a:solidFill>
                <a:latin typeface="Big Reed Roman" panose="00000400000000000000" pitchFamily="2" charset="0"/>
              </a:rPr>
              <a:t>How could we write this as a formula to remember?</a:t>
            </a:r>
          </a:p>
        </p:txBody>
      </p:sp>
      <p:pic>
        <p:nvPicPr>
          <p:cNvPr id="4100" name="Picture 4" descr="http://ramanujan7.files.wordpress.com/2011/02/37e73398-bd82-4c8d-a737-b26d24002513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725144"/>
            <a:ext cx="1728193" cy="9701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9900800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4" name="TextBox 3"/>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6" name="TextBox 5"/>
          <p:cNvSpPr txBox="1"/>
          <p:nvPr/>
        </p:nvSpPr>
        <p:spPr>
          <a:xfrm>
            <a:off x="179512" y="1124744"/>
            <a:ext cx="8712968" cy="5170646"/>
          </a:xfrm>
          <a:prstGeom prst="rect">
            <a:avLst/>
          </a:prstGeom>
          <a:noFill/>
        </p:spPr>
        <p:txBody>
          <a:bodyPr wrap="square" rtlCol="0">
            <a:spAutoFit/>
          </a:bodyPr>
          <a:lstStyle/>
          <a:p>
            <a:r>
              <a:rPr lang="en-GB" sz="2400" b="1" dirty="0" smtClean="0"/>
              <a:t>Choosing a target population</a:t>
            </a:r>
            <a:endParaRPr lang="en-GB" sz="2400" dirty="0" smtClean="0"/>
          </a:p>
          <a:p>
            <a:r>
              <a:rPr lang="en-GB" sz="2400" dirty="0" smtClean="0"/>
              <a:t>How do you decide which participants take part in your study (sample)? Furthermore how do you decide on your sample size?</a:t>
            </a:r>
          </a:p>
          <a:p>
            <a:r>
              <a:rPr lang="en-GB" sz="2400" dirty="0" smtClean="0"/>
              <a:t> </a:t>
            </a:r>
          </a:p>
          <a:p>
            <a:r>
              <a:rPr lang="en-GB" sz="2400" dirty="0" smtClean="0"/>
              <a:t> The first step is to decide who your </a:t>
            </a:r>
            <a:r>
              <a:rPr lang="en-GB" sz="2400" b="1" dirty="0" smtClean="0"/>
              <a:t>target population</a:t>
            </a:r>
            <a:r>
              <a:rPr lang="en-GB" sz="2400" dirty="0" smtClean="0"/>
              <a:t> is. The sample should be </a:t>
            </a:r>
            <a:r>
              <a:rPr lang="en-GB" sz="2400" b="1" dirty="0" smtClean="0"/>
              <a:t>representative </a:t>
            </a:r>
            <a:r>
              <a:rPr lang="en-GB" sz="2400" dirty="0" smtClean="0"/>
              <a:t>of the target population so that results can be </a:t>
            </a:r>
            <a:r>
              <a:rPr lang="en-GB" sz="2400" b="1" dirty="0" smtClean="0"/>
              <a:t>generalised</a:t>
            </a:r>
            <a:r>
              <a:rPr lang="en-GB" sz="2400" dirty="0" smtClean="0"/>
              <a:t>. If the sample is not representative of the target population then it is </a:t>
            </a:r>
            <a:r>
              <a:rPr lang="en-GB" sz="2400" b="1" dirty="0" smtClean="0"/>
              <a:t>biased.</a:t>
            </a:r>
            <a:endParaRPr lang="en-GB" sz="2400" dirty="0" smtClean="0"/>
          </a:p>
          <a:p>
            <a:r>
              <a:rPr lang="en-GB" sz="2400" dirty="0" smtClean="0"/>
              <a:t> </a:t>
            </a:r>
          </a:p>
          <a:p>
            <a:r>
              <a:rPr lang="en-GB" sz="2400" dirty="0" smtClean="0"/>
              <a:t> </a:t>
            </a:r>
          </a:p>
          <a:p>
            <a:r>
              <a:rPr lang="en-GB" sz="2400" dirty="0" smtClean="0"/>
              <a:t>Sampling is key when judging the external validity, particularly population validity. We will consider </a:t>
            </a:r>
            <a:r>
              <a:rPr lang="en-GB" sz="2400" b="1" dirty="0" smtClean="0"/>
              <a:t>random, stratified opportunity </a:t>
            </a:r>
            <a:r>
              <a:rPr lang="en-GB" sz="2400" dirty="0" smtClean="0"/>
              <a:t>and </a:t>
            </a:r>
            <a:r>
              <a:rPr lang="en-GB" sz="2400" b="1" dirty="0" smtClean="0"/>
              <a:t>volunteer sampling</a:t>
            </a:r>
            <a:r>
              <a:rPr lang="en-GB" sz="2400" dirty="0" smtClean="0"/>
              <a:t>.</a:t>
            </a:r>
          </a:p>
          <a:p>
            <a:endParaRPr lang="en-GB" dirty="0"/>
          </a:p>
        </p:txBody>
      </p:sp>
    </p:spTree>
    <p:extLst>
      <p:ext uri="{BB962C8B-B14F-4D97-AF65-F5344CB8AC3E}">
        <p14:creationId xmlns:p14="http://schemas.microsoft.com/office/powerpoint/2010/main" val="5185395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4" name="TextBox 3"/>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6" name="TextBox 5"/>
          <p:cNvSpPr txBox="1"/>
          <p:nvPr/>
        </p:nvSpPr>
        <p:spPr>
          <a:xfrm>
            <a:off x="179512" y="2636912"/>
            <a:ext cx="8712968" cy="2954655"/>
          </a:xfrm>
          <a:prstGeom prst="rect">
            <a:avLst/>
          </a:prstGeom>
          <a:solidFill>
            <a:schemeClr val="accent5">
              <a:lumMod val="20000"/>
              <a:lumOff val="80000"/>
            </a:schemeClr>
          </a:solidFill>
        </p:spPr>
        <p:txBody>
          <a:bodyPr wrap="square" rtlCol="0">
            <a:spAutoFit/>
          </a:bodyPr>
          <a:lstStyle/>
          <a:p>
            <a:r>
              <a:rPr lang="en-GB" sz="2400" dirty="0" smtClean="0"/>
              <a:t>Truly random sampling only occurs when every member of the target population has an </a:t>
            </a:r>
            <a:r>
              <a:rPr lang="en-GB" sz="2400" b="1" dirty="0" smtClean="0">
                <a:solidFill>
                  <a:srgbClr val="FF0000"/>
                </a:solidFill>
              </a:rPr>
              <a:t>equal chance of being selected</a:t>
            </a:r>
            <a:r>
              <a:rPr lang="en-GB" sz="2400" dirty="0" smtClean="0"/>
              <a:t>.  Each individual is chosen entirely by </a:t>
            </a:r>
            <a:r>
              <a:rPr lang="en-GB" sz="2400" b="1" dirty="0" smtClean="0">
                <a:solidFill>
                  <a:srgbClr val="FF0000"/>
                </a:solidFill>
              </a:rPr>
              <a:t>chance</a:t>
            </a:r>
            <a:r>
              <a:rPr lang="en-GB" sz="2400" dirty="0" smtClean="0"/>
              <a:t> and each member of the population has a known, but possibly non-equal, chance of being included in the sample.   For example, putting names of every member of the target population into a hat and pulling a sample out (without looking).</a:t>
            </a:r>
          </a:p>
          <a:p>
            <a:endParaRPr lang="en-GB" dirty="0"/>
          </a:p>
        </p:txBody>
      </p:sp>
      <p:sp>
        <p:nvSpPr>
          <p:cNvPr id="5" name="Rectangle 4"/>
          <p:cNvSpPr/>
          <p:nvPr/>
        </p:nvSpPr>
        <p:spPr>
          <a:xfrm>
            <a:off x="1763688" y="1412776"/>
            <a:ext cx="53431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Random sampling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85395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92696"/>
            <a:ext cx="8229600" cy="1143000"/>
          </a:xfrm>
        </p:spPr>
        <p:txBody>
          <a:bodyPr/>
          <a:lstStyle/>
          <a:p>
            <a:r>
              <a:rPr lang="en-GB" dirty="0" smtClean="0"/>
              <a:t>RANDOM</a:t>
            </a:r>
            <a:endParaRPr lang="en-GB" dirty="0"/>
          </a:p>
        </p:txBody>
      </p:sp>
      <p:sp>
        <p:nvSpPr>
          <p:cNvPr id="5" name="Content Placeholder 4"/>
          <p:cNvSpPr>
            <a:spLocks noGrp="1"/>
          </p:cNvSpPr>
          <p:nvPr>
            <p:ph sz="half" idx="1"/>
          </p:nvPr>
        </p:nvSpPr>
        <p:spPr>
          <a:solidFill>
            <a:srgbClr val="92D050"/>
          </a:solidFill>
        </p:spPr>
        <p:txBody>
          <a:bodyPr/>
          <a:lstStyle/>
          <a:p>
            <a:pPr marL="0" indent="0" algn="ctr">
              <a:buNone/>
            </a:pPr>
            <a:r>
              <a:rPr lang="en-GB" dirty="0" smtClean="0"/>
              <a:t>Strength</a:t>
            </a:r>
          </a:p>
          <a:p>
            <a:r>
              <a:rPr lang="en-GB" dirty="0" smtClean="0"/>
              <a:t>Likely to be unbiased as the researcher does not control who is chosen</a:t>
            </a:r>
            <a:endParaRPr lang="en-GB" dirty="0"/>
          </a:p>
        </p:txBody>
      </p:sp>
      <p:sp>
        <p:nvSpPr>
          <p:cNvPr id="6" name="Content Placeholder 5"/>
          <p:cNvSpPr>
            <a:spLocks noGrp="1"/>
          </p:cNvSpPr>
          <p:nvPr>
            <p:ph sz="half" idx="2"/>
          </p:nvPr>
        </p:nvSpPr>
        <p:spPr>
          <a:solidFill>
            <a:srgbClr val="FF0000"/>
          </a:solidFill>
        </p:spPr>
        <p:txBody>
          <a:bodyPr/>
          <a:lstStyle/>
          <a:p>
            <a:pPr marL="0" indent="0" algn="ctr">
              <a:buNone/>
            </a:pPr>
            <a:r>
              <a:rPr lang="en-GB" dirty="0" smtClean="0"/>
              <a:t>Weakness</a:t>
            </a:r>
          </a:p>
          <a:p>
            <a:r>
              <a:rPr lang="en-GB" dirty="0" smtClean="0"/>
              <a:t>Very hard to do unless you have only a small population</a:t>
            </a:r>
            <a:endParaRPr lang="en-GB" dirty="0"/>
          </a:p>
        </p:txBody>
      </p:sp>
      <p:sp>
        <p:nvSpPr>
          <p:cNvPr id="7" name="TextBox 6"/>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8" name="TextBox 7"/>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Tree>
    <p:extLst>
      <p:ext uri="{BB962C8B-B14F-4D97-AF65-F5344CB8AC3E}">
        <p14:creationId xmlns:p14="http://schemas.microsoft.com/office/powerpoint/2010/main" val="15585446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4" name="TextBox 3"/>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6" name="TextBox 5"/>
          <p:cNvSpPr txBox="1"/>
          <p:nvPr/>
        </p:nvSpPr>
        <p:spPr>
          <a:xfrm>
            <a:off x="179512" y="2636912"/>
            <a:ext cx="8712968" cy="3693319"/>
          </a:xfrm>
          <a:prstGeom prst="rect">
            <a:avLst/>
          </a:prstGeom>
          <a:solidFill>
            <a:schemeClr val="accent5">
              <a:lumMod val="20000"/>
              <a:lumOff val="80000"/>
            </a:schemeClr>
          </a:solidFill>
        </p:spPr>
        <p:txBody>
          <a:bodyPr wrap="square" rtlCol="0">
            <a:spAutoFit/>
          </a:bodyPr>
          <a:lstStyle/>
          <a:p>
            <a:r>
              <a:rPr lang="en-GB" sz="2400" dirty="0" smtClean="0"/>
              <a:t>Involves </a:t>
            </a:r>
            <a:r>
              <a:rPr lang="en-GB" sz="2400" b="1" dirty="0" smtClean="0">
                <a:solidFill>
                  <a:srgbClr val="FF0000"/>
                </a:solidFill>
              </a:rPr>
              <a:t>dividing the target population into important subcategories </a:t>
            </a:r>
            <a:r>
              <a:rPr lang="en-GB" sz="2400" dirty="0" smtClean="0"/>
              <a:t>(or strata) and then selecting members of these subcategorise in the </a:t>
            </a:r>
            <a:r>
              <a:rPr lang="en-GB" sz="2400" b="1" dirty="0" smtClean="0">
                <a:solidFill>
                  <a:srgbClr val="FF0000"/>
                </a:solidFill>
              </a:rPr>
              <a:t>proportion </a:t>
            </a:r>
            <a:r>
              <a:rPr lang="en-GB" sz="2400" dirty="0" smtClean="0"/>
              <a:t>that they occur in the target population.  For example, if a target population consisted of 75% women and 25% men, a sample of 20 should include 15 women and 5 men.  </a:t>
            </a:r>
            <a:r>
              <a:rPr lang="en-GB" sz="2400" i="1" dirty="0" smtClean="0"/>
              <a:t>For example, s</a:t>
            </a:r>
            <a:r>
              <a:rPr lang="en-GB" sz="2400" dirty="0" smtClean="0"/>
              <a:t>uppose a farmer wishes to work out the average milk yield of each cow type in his herd which consists of Ayrshire, Friesian, Galloway and Jersey cows. He could divide up his herd into the four sub-groups and take samples from these.</a:t>
            </a:r>
          </a:p>
          <a:p>
            <a:endParaRPr lang="en-GB" dirty="0"/>
          </a:p>
        </p:txBody>
      </p:sp>
      <p:sp>
        <p:nvSpPr>
          <p:cNvPr id="5" name="Rectangle 4"/>
          <p:cNvSpPr/>
          <p:nvPr/>
        </p:nvSpPr>
        <p:spPr>
          <a:xfrm>
            <a:off x="1641445" y="1412776"/>
            <a:ext cx="55876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Stratified sampling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85395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836712"/>
            <a:ext cx="8229600" cy="1143000"/>
          </a:xfrm>
        </p:spPr>
        <p:txBody>
          <a:bodyPr/>
          <a:lstStyle/>
          <a:p>
            <a:r>
              <a:rPr lang="en-GB" dirty="0" smtClean="0"/>
              <a:t>STRATIFIED</a:t>
            </a:r>
            <a:endParaRPr lang="en-GB" dirty="0"/>
          </a:p>
        </p:txBody>
      </p:sp>
      <p:sp>
        <p:nvSpPr>
          <p:cNvPr id="5" name="Content Placeholder 4"/>
          <p:cNvSpPr>
            <a:spLocks noGrp="1"/>
          </p:cNvSpPr>
          <p:nvPr>
            <p:ph sz="half" idx="1"/>
          </p:nvPr>
        </p:nvSpPr>
        <p:spPr>
          <a:solidFill>
            <a:srgbClr val="92D050"/>
          </a:solidFill>
        </p:spPr>
        <p:txBody>
          <a:bodyPr/>
          <a:lstStyle/>
          <a:p>
            <a:pPr marL="0" indent="0" algn="ctr">
              <a:buNone/>
            </a:pPr>
            <a:r>
              <a:rPr lang="en-GB" dirty="0" smtClean="0"/>
              <a:t>Strength</a:t>
            </a:r>
          </a:p>
          <a:p>
            <a:r>
              <a:rPr lang="en-GB" dirty="0" smtClean="0"/>
              <a:t>Likely to be very representative of the population if done properly</a:t>
            </a:r>
            <a:endParaRPr lang="en-GB" dirty="0"/>
          </a:p>
        </p:txBody>
      </p:sp>
      <p:sp>
        <p:nvSpPr>
          <p:cNvPr id="6" name="Content Placeholder 5"/>
          <p:cNvSpPr>
            <a:spLocks noGrp="1"/>
          </p:cNvSpPr>
          <p:nvPr>
            <p:ph sz="half" idx="2"/>
          </p:nvPr>
        </p:nvSpPr>
        <p:spPr>
          <a:solidFill>
            <a:srgbClr val="FF0000"/>
          </a:solidFill>
        </p:spPr>
        <p:txBody>
          <a:bodyPr/>
          <a:lstStyle/>
          <a:p>
            <a:pPr marL="0" indent="0" algn="ctr">
              <a:buNone/>
            </a:pPr>
            <a:r>
              <a:rPr lang="en-GB" dirty="0" smtClean="0"/>
              <a:t>Weakness</a:t>
            </a:r>
          </a:p>
          <a:p>
            <a:r>
              <a:rPr lang="en-GB" dirty="0" smtClean="0"/>
              <a:t>Likely to be very time consuming and difficult</a:t>
            </a:r>
            <a:endParaRPr lang="en-GB" dirty="0"/>
          </a:p>
        </p:txBody>
      </p:sp>
      <p:sp>
        <p:nvSpPr>
          <p:cNvPr id="7" name="TextBox 6"/>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8" name="TextBox 7"/>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Tree>
    <p:extLst>
      <p:ext uri="{BB962C8B-B14F-4D97-AF65-F5344CB8AC3E}">
        <p14:creationId xmlns:p14="http://schemas.microsoft.com/office/powerpoint/2010/main" val="5839407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4" name="TextBox 3"/>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6" name="TextBox 5"/>
          <p:cNvSpPr txBox="1"/>
          <p:nvPr/>
        </p:nvSpPr>
        <p:spPr>
          <a:xfrm>
            <a:off x="179512" y="2636912"/>
            <a:ext cx="8712968" cy="2585323"/>
          </a:xfrm>
          <a:prstGeom prst="rect">
            <a:avLst/>
          </a:prstGeom>
          <a:solidFill>
            <a:schemeClr val="accent5">
              <a:lumMod val="20000"/>
              <a:lumOff val="80000"/>
            </a:schemeClr>
          </a:solidFill>
        </p:spPr>
        <p:txBody>
          <a:bodyPr wrap="square" rtlCol="0">
            <a:spAutoFit/>
          </a:bodyPr>
          <a:lstStyle/>
          <a:p>
            <a:r>
              <a:rPr lang="en-GB" sz="2400" dirty="0" smtClean="0"/>
              <a:t>Simply involves selecting those subjects that are </a:t>
            </a:r>
            <a:r>
              <a:rPr lang="en-GB" sz="2400" b="1" dirty="0" smtClean="0">
                <a:solidFill>
                  <a:srgbClr val="FF0000"/>
                </a:solidFill>
              </a:rPr>
              <a:t>around and available at the time</a:t>
            </a:r>
            <a:r>
              <a:rPr lang="en-GB" sz="2400" dirty="0" smtClean="0"/>
              <a:t>, an effort may be made to not be biased in selecting particular types of subject.  This may simply consist of choosing the first 20 students in your college canteen to fill in your questionnaire.  For example, university psychologists may sample from their own students.</a:t>
            </a:r>
          </a:p>
          <a:p>
            <a:endParaRPr lang="en-GB" dirty="0"/>
          </a:p>
        </p:txBody>
      </p:sp>
      <p:sp>
        <p:nvSpPr>
          <p:cNvPr id="5" name="Rectangle 4"/>
          <p:cNvSpPr/>
          <p:nvPr/>
        </p:nvSpPr>
        <p:spPr>
          <a:xfrm>
            <a:off x="1191421" y="1412776"/>
            <a:ext cx="6487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Opportunity sampling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85395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92696"/>
            <a:ext cx="8229600" cy="1143000"/>
          </a:xfrm>
        </p:spPr>
        <p:txBody>
          <a:bodyPr/>
          <a:lstStyle/>
          <a:p>
            <a:r>
              <a:rPr lang="en-GB" dirty="0" smtClean="0"/>
              <a:t>OPPORTUNITY</a:t>
            </a:r>
            <a:endParaRPr lang="en-GB" dirty="0"/>
          </a:p>
        </p:txBody>
      </p:sp>
      <p:sp>
        <p:nvSpPr>
          <p:cNvPr id="5" name="Content Placeholder 4"/>
          <p:cNvSpPr>
            <a:spLocks noGrp="1"/>
          </p:cNvSpPr>
          <p:nvPr>
            <p:ph sz="half" idx="1"/>
          </p:nvPr>
        </p:nvSpPr>
        <p:spPr>
          <a:solidFill>
            <a:srgbClr val="92D050"/>
          </a:solidFill>
        </p:spPr>
        <p:txBody>
          <a:bodyPr/>
          <a:lstStyle/>
          <a:p>
            <a:pPr marL="0" indent="0" algn="ctr">
              <a:buNone/>
            </a:pPr>
            <a:r>
              <a:rPr lang="en-GB" dirty="0" smtClean="0"/>
              <a:t>Strength</a:t>
            </a:r>
          </a:p>
          <a:p>
            <a:r>
              <a:rPr lang="en-GB" dirty="0" smtClean="0"/>
              <a:t>Really easy and quick. Likely to be ethical</a:t>
            </a:r>
            <a:endParaRPr lang="en-GB" dirty="0"/>
          </a:p>
        </p:txBody>
      </p:sp>
      <p:sp>
        <p:nvSpPr>
          <p:cNvPr id="6" name="Content Placeholder 5"/>
          <p:cNvSpPr>
            <a:spLocks noGrp="1"/>
          </p:cNvSpPr>
          <p:nvPr>
            <p:ph sz="half" idx="2"/>
          </p:nvPr>
        </p:nvSpPr>
        <p:spPr>
          <a:solidFill>
            <a:srgbClr val="FF0000"/>
          </a:solidFill>
        </p:spPr>
        <p:txBody>
          <a:bodyPr/>
          <a:lstStyle/>
          <a:p>
            <a:pPr marL="0" indent="0" algn="ctr">
              <a:buNone/>
            </a:pPr>
            <a:r>
              <a:rPr lang="en-GB" dirty="0" smtClean="0"/>
              <a:t>Weakness</a:t>
            </a:r>
          </a:p>
          <a:p>
            <a:r>
              <a:rPr lang="en-GB" dirty="0" smtClean="0"/>
              <a:t>Probably not very representative, as drawn from only a small section of the community</a:t>
            </a:r>
            <a:endParaRPr lang="en-GB" dirty="0"/>
          </a:p>
        </p:txBody>
      </p:sp>
      <p:sp>
        <p:nvSpPr>
          <p:cNvPr id="7" name="TextBox 6"/>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8" name="TextBox 7"/>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Tree>
    <p:extLst>
      <p:ext uri="{BB962C8B-B14F-4D97-AF65-F5344CB8AC3E}">
        <p14:creationId xmlns:p14="http://schemas.microsoft.com/office/powerpoint/2010/main" val="5839407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4" name="TextBox 3"/>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6" name="TextBox 5"/>
          <p:cNvSpPr txBox="1"/>
          <p:nvPr/>
        </p:nvSpPr>
        <p:spPr>
          <a:xfrm>
            <a:off x="179512" y="2636912"/>
            <a:ext cx="8712968" cy="1846659"/>
          </a:xfrm>
          <a:prstGeom prst="rect">
            <a:avLst/>
          </a:prstGeom>
          <a:solidFill>
            <a:schemeClr val="accent5">
              <a:lumMod val="20000"/>
              <a:lumOff val="80000"/>
            </a:schemeClr>
          </a:solidFill>
        </p:spPr>
        <p:txBody>
          <a:bodyPr wrap="square" rtlCol="0">
            <a:spAutoFit/>
          </a:bodyPr>
          <a:lstStyle/>
          <a:p>
            <a:r>
              <a:rPr lang="en-GB" sz="2400" dirty="0" smtClean="0"/>
              <a:t>Consist of those individuals who have </a:t>
            </a:r>
            <a:r>
              <a:rPr lang="en-GB" sz="2400" b="1" dirty="0" smtClean="0">
                <a:solidFill>
                  <a:srgbClr val="FF0000"/>
                </a:solidFill>
              </a:rPr>
              <a:t>consciously or unconsciously determined their own involvement in society</a:t>
            </a:r>
            <a:r>
              <a:rPr lang="en-GB" sz="2400" dirty="0" smtClean="0"/>
              <a:t>, in other words they volunteer.  For example, studies or passers by who become involved in field studies </a:t>
            </a:r>
            <a:r>
              <a:rPr lang="en-GB" sz="2400" dirty="0" err="1" smtClean="0"/>
              <a:t>ie</a:t>
            </a:r>
            <a:r>
              <a:rPr lang="en-GB" sz="2400" dirty="0" smtClean="0"/>
              <a:t>, in bystander intervention studies.</a:t>
            </a:r>
          </a:p>
          <a:p>
            <a:endParaRPr lang="en-GB" dirty="0"/>
          </a:p>
        </p:txBody>
      </p:sp>
      <p:sp>
        <p:nvSpPr>
          <p:cNvPr id="5" name="Rectangle 4"/>
          <p:cNvSpPr/>
          <p:nvPr/>
        </p:nvSpPr>
        <p:spPr>
          <a:xfrm>
            <a:off x="1553156" y="1412776"/>
            <a:ext cx="57642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Volunteer sampling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85395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836712"/>
            <a:ext cx="8229600" cy="1143000"/>
          </a:xfrm>
        </p:spPr>
        <p:txBody>
          <a:bodyPr>
            <a:normAutofit/>
          </a:bodyPr>
          <a:lstStyle/>
          <a:p>
            <a:r>
              <a:rPr lang="en-GB" dirty="0" smtClean="0"/>
              <a:t>VOLUNTEER OR SELF-SELECTING</a:t>
            </a:r>
            <a:endParaRPr lang="en-GB" dirty="0"/>
          </a:p>
        </p:txBody>
      </p:sp>
      <p:sp>
        <p:nvSpPr>
          <p:cNvPr id="5" name="Content Placeholder 4"/>
          <p:cNvSpPr>
            <a:spLocks noGrp="1"/>
          </p:cNvSpPr>
          <p:nvPr>
            <p:ph sz="half" idx="1"/>
          </p:nvPr>
        </p:nvSpPr>
        <p:spPr>
          <a:solidFill>
            <a:srgbClr val="92D050"/>
          </a:solidFill>
        </p:spPr>
        <p:txBody>
          <a:bodyPr/>
          <a:lstStyle/>
          <a:p>
            <a:pPr marL="0" indent="0" algn="ctr">
              <a:buNone/>
            </a:pPr>
            <a:r>
              <a:rPr lang="en-GB" dirty="0" smtClean="0"/>
              <a:t>Strength</a:t>
            </a:r>
          </a:p>
          <a:p>
            <a:r>
              <a:rPr lang="en-GB" dirty="0" smtClean="0"/>
              <a:t>Will probably access a variety of people you would not have normally had access to and they are likely to be motivated</a:t>
            </a:r>
            <a:endParaRPr lang="en-GB" dirty="0"/>
          </a:p>
        </p:txBody>
      </p:sp>
      <p:sp>
        <p:nvSpPr>
          <p:cNvPr id="6" name="Content Placeholder 5"/>
          <p:cNvSpPr>
            <a:spLocks noGrp="1"/>
          </p:cNvSpPr>
          <p:nvPr>
            <p:ph sz="half" idx="2"/>
          </p:nvPr>
        </p:nvSpPr>
        <p:spPr>
          <a:solidFill>
            <a:srgbClr val="FF0000"/>
          </a:solidFill>
        </p:spPr>
        <p:txBody>
          <a:bodyPr/>
          <a:lstStyle/>
          <a:p>
            <a:pPr marL="0" indent="0" algn="ctr">
              <a:buNone/>
            </a:pPr>
            <a:r>
              <a:rPr lang="en-GB" dirty="0" smtClean="0"/>
              <a:t>Weakness</a:t>
            </a:r>
          </a:p>
          <a:p>
            <a:r>
              <a:rPr lang="en-GB" dirty="0" smtClean="0"/>
              <a:t>Motivation may make them behave differently. Volunteers may have special qualities.</a:t>
            </a:r>
            <a:endParaRPr lang="en-GB" dirty="0"/>
          </a:p>
        </p:txBody>
      </p:sp>
      <p:sp>
        <p:nvSpPr>
          <p:cNvPr id="7" name="TextBox 6"/>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8" name="TextBox 7"/>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Tree>
    <p:extLst>
      <p:ext uri="{BB962C8B-B14F-4D97-AF65-F5344CB8AC3E}">
        <p14:creationId xmlns:p14="http://schemas.microsoft.com/office/powerpoint/2010/main" val="5839407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63842" name="Picture 2"/>
          <p:cNvPicPr>
            <a:picLocks noChangeAspect="1" noChangeArrowheads="1"/>
          </p:cNvPicPr>
          <p:nvPr/>
        </p:nvPicPr>
        <p:blipFill>
          <a:blip r:embed="rId2" cstate="print"/>
          <a:srcRect l="26838" t="29156" r="31101" b="46235"/>
          <a:stretch>
            <a:fillRect/>
          </a:stretch>
        </p:blipFill>
        <p:spPr bwMode="auto">
          <a:xfrm>
            <a:off x="179512" y="2636912"/>
            <a:ext cx="8756173" cy="2880320"/>
          </a:xfrm>
          <a:prstGeom prst="rect">
            <a:avLst/>
          </a:prstGeom>
          <a:noFill/>
          <a:ln w="9525">
            <a:noFill/>
            <a:miter lim="800000"/>
            <a:headEnd/>
            <a:tailEnd/>
          </a:ln>
        </p:spPr>
      </p:pic>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a:bodyPr>
          <a:lstStyle/>
          <a:p>
            <a:r>
              <a:rPr lang="en-GB" sz="6600" b="1" dirty="0" err="1" smtClean="0">
                <a:latin typeface="Big Reed Roman" panose="00000400000000000000" pitchFamily="2" charset="0"/>
              </a:rPr>
              <a:t>Milgram’s</a:t>
            </a:r>
            <a:r>
              <a:rPr lang="en-GB" sz="6600" b="1" dirty="0" smtClean="0">
                <a:latin typeface="Big Reed Roman" panose="00000400000000000000" pitchFamily="2" charset="0"/>
              </a:rPr>
              <a:t> study</a:t>
            </a:r>
            <a:endParaRPr lang="en-GB" sz="6600" dirty="0">
              <a:latin typeface="Big Reed Roman" panose="00000400000000000000" pitchFamily="2" charset="0"/>
            </a:endParaRPr>
          </a:p>
        </p:txBody>
      </p:sp>
      <p:sp>
        <p:nvSpPr>
          <p:cNvPr id="3" name="Content Placeholder 2"/>
          <p:cNvSpPr>
            <a:spLocks noGrp="1"/>
          </p:cNvSpPr>
          <p:nvPr>
            <p:ph idx="1"/>
          </p:nvPr>
        </p:nvSpPr>
        <p:spPr>
          <a:xfrm>
            <a:off x="323528" y="2105472"/>
            <a:ext cx="8229600" cy="4752528"/>
          </a:xfrm>
        </p:spPr>
        <p:txBody>
          <a:bodyPr>
            <a:normAutofit/>
          </a:bodyPr>
          <a:lstStyle/>
          <a:p>
            <a:pPr marL="0" indent="0" algn="ctr">
              <a:buNone/>
            </a:pPr>
            <a:r>
              <a:rPr lang="en-GB" dirty="0" smtClean="0">
                <a:solidFill>
                  <a:srgbClr val="FF0000"/>
                </a:solidFill>
                <a:latin typeface="Big Reed Roman" panose="00000400000000000000" pitchFamily="2" charset="0"/>
              </a:rPr>
              <a:t>Think of examples of both qualitative and quantitative findings in </a:t>
            </a:r>
            <a:r>
              <a:rPr lang="en-GB" dirty="0" err="1" smtClean="0">
                <a:solidFill>
                  <a:srgbClr val="FF0000"/>
                </a:solidFill>
                <a:latin typeface="Big Reed Roman" panose="00000400000000000000" pitchFamily="2" charset="0"/>
              </a:rPr>
              <a:t>Milgram’s</a:t>
            </a:r>
            <a:r>
              <a:rPr lang="en-GB" dirty="0" smtClean="0">
                <a:solidFill>
                  <a:srgbClr val="FF0000"/>
                </a:solidFill>
                <a:latin typeface="Big Reed Roman" panose="00000400000000000000" pitchFamily="2" charset="0"/>
              </a:rPr>
              <a:t> original study</a:t>
            </a:r>
            <a:r>
              <a:rPr lang="en-GB" dirty="0" smtClean="0">
                <a:latin typeface="Big Reed Roman" panose="00000400000000000000" pitchFamily="2" charset="0"/>
              </a:rPr>
              <a:t>.</a:t>
            </a:r>
          </a:p>
          <a:p>
            <a:pPr marL="0" indent="0" algn="ctr">
              <a:buNone/>
            </a:pPr>
            <a:r>
              <a:rPr lang="en-GB" dirty="0" smtClean="0">
                <a:latin typeface="Big Reed Roman" panose="00000400000000000000" pitchFamily="2" charset="0"/>
              </a:rPr>
              <a:t>Summarise them in a table.</a:t>
            </a:r>
            <a:endParaRPr lang="en-GB" dirty="0">
              <a:latin typeface="Big Reed Roman" panose="00000400000000000000" pitchFamily="2" charset="0"/>
            </a:endParaRPr>
          </a:p>
          <a:p>
            <a:pPr marL="0" indent="0" algn="ctr">
              <a:buNone/>
            </a:pPr>
            <a:endParaRPr lang="en-GB" dirty="0" smtClean="0">
              <a:latin typeface="Big Reed Roman" panose="00000400000000000000" pitchFamily="2" charset="0"/>
            </a:endParaRPr>
          </a:p>
          <a:p>
            <a:pPr marL="0" indent="0" algn="ctr">
              <a:buNone/>
            </a:pPr>
            <a:endParaRPr lang="en-GB" dirty="0">
              <a:latin typeface="Big Reed Roman" panose="00000400000000000000" pitchFamily="2" charset="0"/>
            </a:endParaRPr>
          </a:p>
          <a:p>
            <a:pPr marL="0" indent="0" algn="ctr">
              <a:buNone/>
            </a:pPr>
            <a:r>
              <a:rPr lang="en-GB" dirty="0" smtClean="0">
                <a:latin typeface="Big Reed Roman" panose="00000400000000000000" pitchFamily="2" charset="0"/>
              </a:rPr>
              <a:t>		students!</a:t>
            </a:r>
          </a:p>
          <a:p>
            <a:pPr marL="0" indent="0" algn="ctr">
              <a:buNone/>
            </a:pPr>
            <a:r>
              <a:rPr lang="en-GB" dirty="0" smtClean="0">
                <a:latin typeface="Big Reed Roman" panose="00000400000000000000" pitchFamily="2" charset="0"/>
              </a:rPr>
              <a:t>Now do the same for another study from either the Social Approach or Biological Approach.</a:t>
            </a:r>
            <a:endParaRPr lang="en-GB" dirty="0">
              <a:latin typeface="Big Reed Roman" panose="00000400000000000000"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149080"/>
            <a:ext cx="2116033" cy="111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7215266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60770" name="Picture 2"/>
          <p:cNvPicPr>
            <a:picLocks noChangeAspect="1" noChangeArrowheads="1"/>
          </p:cNvPicPr>
          <p:nvPr/>
        </p:nvPicPr>
        <p:blipFill>
          <a:blip r:embed="rId2" cstate="print"/>
          <a:srcRect l="30158" t="20297" r="33869" b="44266"/>
          <a:stretch>
            <a:fillRect/>
          </a:stretch>
        </p:blipFill>
        <p:spPr bwMode="auto">
          <a:xfrm>
            <a:off x="0" y="1593844"/>
            <a:ext cx="9164124" cy="5075515"/>
          </a:xfrm>
          <a:prstGeom prst="rect">
            <a:avLst/>
          </a:prstGeom>
          <a:noFill/>
          <a:ln w="9525">
            <a:noFill/>
            <a:miter lim="800000"/>
            <a:headEnd/>
            <a:tailEnd/>
          </a:ln>
        </p:spPr>
      </p:pic>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8" name="TextBox 7"/>
          <p:cNvSpPr txBox="1"/>
          <p:nvPr/>
        </p:nvSpPr>
        <p:spPr>
          <a:xfrm>
            <a:off x="323528" y="980728"/>
            <a:ext cx="4752528" cy="584775"/>
          </a:xfrm>
          <a:prstGeom prst="rect">
            <a:avLst/>
          </a:prstGeom>
          <a:solidFill>
            <a:srgbClr val="FFC000"/>
          </a:solidFill>
        </p:spPr>
        <p:txBody>
          <a:bodyPr wrap="square" rtlCol="0">
            <a:spAutoFit/>
          </a:bodyPr>
          <a:lstStyle/>
          <a:p>
            <a:r>
              <a:rPr lang="en-GB" sz="3200" dirty="0" smtClean="0"/>
              <a:t>June 2014</a:t>
            </a:r>
            <a:endParaRPr lang="en-GB" sz="32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different types of sampling</a:t>
            </a:r>
          </a:p>
          <a:p>
            <a:r>
              <a:rPr lang="en-GB" b="1" dirty="0" smtClean="0">
                <a:solidFill>
                  <a:srgbClr val="FF0000"/>
                </a:solidFill>
              </a:rPr>
              <a:t>Compare </a:t>
            </a:r>
            <a:r>
              <a:rPr lang="en-GB" dirty="0" smtClean="0">
                <a:solidFill>
                  <a:schemeClr val="bg1"/>
                </a:solidFill>
              </a:rPr>
              <a:t>the sampling techniques</a:t>
            </a:r>
          </a:p>
          <a:p>
            <a:r>
              <a:rPr lang="en-GB" b="1" dirty="0" smtClean="0">
                <a:solidFill>
                  <a:srgbClr val="FF0000"/>
                </a:solidFill>
              </a:rPr>
              <a:t>Evaluate</a:t>
            </a:r>
            <a:r>
              <a:rPr lang="en-GB" dirty="0" smtClean="0"/>
              <a:t> </a:t>
            </a:r>
            <a:r>
              <a:rPr lang="en-GB" dirty="0" smtClean="0">
                <a:solidFill>
                  <a:schemeClr val="bg1"/>
                </a:solidFill>
              </a:rPr>
              <a:t> the sampling techniques in terms of strengths and weaknesses</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Stratified</a:t>
            </a:r>
          </a:p>
          <a:p>
            <a:r>
              <a:rPr lang="en-GB" dirty="0" smtClean="0">
                <a:solidFill>
                  <a:schemeClr val="tx2">
                    <a:lumMod val="20000"/>
                    <a:lumOff val="80000"/>
                  </a:schemeClr>
                </a:solidFill>
              </a:rPr>
              <a:t>Opportunity</a:t>
            </a:r>
          </a:p>
        </p:txBody>
      </p:sp>
      <p:sp>
        <p:nvSpPr>
          <p:cNvPr id="8" name="TextBox 7"/>
          <p:cNvSpPr txBox="1"/>
          <p:nvPr/>
        </p:nvSpPr>
        <p:spPr>
          <a:xfrm>
            <a:off x="323528" y="980728"/>
            <a:ext cx="4752528" cy="584775"/>
          </a:xfrm>
          <a:prstGeom prst="rect">
            <a:avLst/>
          </a:prstGeom>
          <a:solidFill>
            <a:srgbClr val="FFC000"/>
          </a:solidFill>
        </p:spPr>
        <p:txBody>
          <a:bodyPr wrap="square" rtlCol="0">
            <a:spAutoFit/>
          </a:bodyPr>
          <a:lstStyle/>
          <a:p>
            <a:r>
              <a:rPr lang="en-GB" sz="3200" dirty="0" smtClean="0"/>
              <a:t>June 2014</a:t>
            </a:r>
            <a:endParaRPr lang="en-GB" sz="3200" dirty="0"/>
          </a:p>
        </p:txBody>
      </p:sp>
      <p:pic>
        <p:nvPicPr>
          <p:cNvPr id="161794" name="Picture 2"/>
          <p:cNvPicPr>
            <a:picLocks noChangeAspect="1" noChangeArrowheads="1"/>
          </p:cNvPicPr>
          <p:nvPr/>
        </p:nvPicPr>
        <p:blipFill>
          <a:blip r:embed="rId2" cstate="print"/>
          <a:srcRect l="33479" t="12422" r="27781" b="16704"/>
          <a:stretch>
            <a:fillRect/>
          </a:stretch>
        </p:blipFill>
        <p:spPr bwMode="auto">
          <a:xfrm>
            <a:off x="2843808" y="908720"/>
            <a:ext cx="5760640" cy="592523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552728"/>
          </a:xfrm>
        </p:spPr>
        <p:txBody>
          <a:bodyPr>
            <a:normAutofit fontScale="85000" lnSpcReduction="20000"/>
          </a:bodyPr>
          <a:lstStyle/>
          <a:p>
            <a:pPr marL="0" indent="0" algn="ctr">
              <a:buNone/>
            </a:pPr>
            <a:r>
              <a:rPr lang="en-GB" b="1" dirty="0">
                <a:solidFill>
                  <a:schemeClr val="tx2">
                    <a:lumMod val="75000"/>
                  </a:schemeClr>
                </a:solidFill>
              </a:rPr>
              <a:t>Examination style </a:t>
            </a:r>
            <a:r>
              <a:rPr lang="en-GB" b="1" dirty="0" smtClean="0">
                <a:solidFill>
                  <a:schemeClr val="tx2">
                    <a:lumMod val="75000"/>
                  </a:schemeClr>
                </a:solidFill>
              </a:rPr>
              <a:t>questions</a:t>
            </a:r>
            <a:endParaRPr lang="en-GB" dirty="0">
              <a:solidFill>
                <a:schemeClr val="tx2">
                  <a:lumMod val="75000"/>
                </a:schemeClr>
              </a:solidFill>
            </a:endParaRPr>
          </a:p>
          <a:p>
            <a:pPr marL="0" indent="0">
              <a:buNone/>
            </a:pPr>
            <a:endParaRPr lang="en-GB" dirty="0">
              <a:solidFill>
                <a:schemeClr val="tx2">
                  <a:lumMod val="75000"/>
                </a:schemeClr>
              </a:solidFill>
            </a:endParaRPr>
          </a:p>
          <a:p>
            <a:pPr lvl="0"/>
            <a:r>
              <a:rPr lang="en-GB" b="1" dirty="0">
                <a:solidFill>
                  <a:schemeClr val="tx2">
                    <a:lumMod val="75000"/>
                  </a:schemeClr>
                </a:solidFill>
              </a:rPr>
              <a:t>Describe and evaluate the interview as a research method in psychology (12 marks).</a:t>
            </a:r>
            <a:endParaRPr lang="en-GB" dirty="0">
              <a:solidFill>
                <a:schemeClr val="tx2">
                  <a:lumMod val="75000"/>
                </a:schemeClr>
              </a:solidFill>
            </a:endParaRPr>
          </a:p>
          <a:p>
            <a:pPr lvl="0"/>
            <a:r>
              <a:rPr lang="en-GB" b="1" dirty="0">
                <a:solidFill>
                  <a:schemeClr val="tx2">
                    <a:lumMod val="75000"/>
                  </a:schemeClr>
                </a:solidFill>
              </a:rPr>
              <a:t>Outline 3 ethical guidelines and assess two of the guidelines you have chosen (12 marks).</a:t>
            </a:r>
            <a:endParaRPr lang="en-GB" dirty="0">
              <a:solidFill>
                <a:schemeClr val="tx2">
                  <a:lumMod val="75000"/>
                </a:schemeClr>
              </a:solidFill>
            </a:endParaRPr>
          </a:p>
          <a:p>
            <a:pPr lvl="0"/>
            <a:r>
              <a:rPr lang="en-GB" b="1" dirty="0">
                <a:solidFill>
                  <a:schemeClr val="tx2">
                    <a:lumMod val="75000"/>
                  </a:schemeClr>
                </a:solidFill>
              </a:rPr>
              <a:t>Outline 1 advantage and 1 disadvantage of 2 sampling methods used in psychology.</a:t>
            </a:r>
            <a:endParaRPr lang="en-GB" dirty="0">
              <a:solidFill>
                <a:schemeClr val="tx2">
                  <a:lumMod val="75000"/>
                </a:schemeClr>
              </a:solidFill>
            </a:endParaRPr>
          </a:p>
          <a:p>
            <a:pPr marL="0" indent="0">
              <a:buNone/>
            </a:pPr>
            <a:r>
              <a:rPr lang="en-GB" b="1" dirty="0">
                <a:solidFill>
                  <a:schemeClr val="tx2">
                    <a:lumMod val="75000"/>
                  </a:schemeClr>
                </a:solidFill>
              </a:rPr>
              <a:t> </a:t>
            </a:r>
            <a:endParaRPr lang="en-GB" dirty="0">
              <a:solidFill>
                <a:schemeClr val="tx2">
                  <a:lumMod val="75000"/>
                </a:schemeClr>
              </a:solidFill>
            </a:endParaRPr>
          </a:p>
          <a:p>
            <a:pPr marL="0" indent="0" algn="ctr">
              <a:buNone/>
            </a:pPr>
            <a:r>
              <a:rPr lang="en-GB" b="1" dirty="0">
                <a:solidFill>
                  <a:schemeClr val="tx2">
                    <a:lumMod val="75000"/>
                  </a:schemeClr>
                </a:solidFill>
              </a:rPr>
              <a:t>Extension </a:t>
            </a:r>
            <a:r>
              <a:rPr lang="en-GB" b="1" dirty="0" smtClean="0">
                <a:solidFill>
                  <a:schemeClr val="tx2">
                    <a:lumMod val="75000"/>
                  </a:schemeClr>
                </a:solidFill>
              </a:rPr>
              <a:t>questions</a:t>
            </a:r>
            <a:endParaRPr lang="en-GB" dirty="0">
              <a:solidFill>
                <a:schemeClr val="tx2">
                  <a:lumMod val="75000"/>
                </a:schemeClr>
              </a:solidFill>
            </a:endParaRPr>
          </a:p>
          <a:p>
            <a:pPr marL="0" indent="0">
              <a:buNone/>
            </a:pPr>
            <a:r>
              <a:rPr lang="en-GB" b="1" dirty="0">
                <a:solidFill>
                  <a:schemeClr val="tx2">
                    <a:lumMod val="75000"/>
                  </a:schemeClr>
                </a:solidFill>
              </a:rPr>
              <a:t> </a:t>
            </a:r>
            <a:endParaRPr lang="en-GB" dirty="0">
              <a:solidFill>
                <a:schemeClr val="tx2">
                  <a:lumMod val="75000"/>
                </a:schemeClr>
              </a:solidFill>
            </a:endParaRPr>
          </a:p>
          <a:p>
            <a:pPr lvl="0"/>
            <a:r>
              <a:rPr lang="en-GB" b="1" dirty="0">
                <a:solidFill>
                  <a:schemeClr val="tx2">
                    <a:lumMod val="75000"/>
                  </a:schemeClr>
                </a:solidFill>
              </a:rPr>
              <a:t>Compare the use of questionnaires and interviews as research methods in psychology (10 marks).</a:t>
            </a:r>
            <a:endParaRPr lang="en-GB" dirty="0">
              <a:solidFill>
                <a:schemeClr val="tx2">
                  <a:lumMod val="75000"/>
                </a:schemeClr>
              </a:solidFill>
            </a:endParaRPr>
          </a:p>
          <a:p>
            <a:pPr lvl="0"/>
            <a:r>
              <a:rPr lang="en-GB" b="1" dirty="0">
                <a:solidFill>
                  <a:schemeClr val="tx2">
                    <a:lumMod val="75000"/>
                  </a:schemeClr>
                </a:solidFill>
              </a:rPr>
              <a:t>Discuss why ethical guidelines are necessary for research (12marks).</a:t>
            </a:r>
            <a:endParaRPr lang="en-GB" dirty="0">
              <a:solidFill>
                <a:schemeClr val="tx2">
                  <a:lumMod val="75000"/>
                </a:schemeClr>
              </a:solidFill>
            </a:endParaRPr>
          </a:p>
          <a:p>
            <a:pPr lvl="0"/>
            <a:r>
              <a:rPr lang="en-GB" b="1" dirty="0">
                <a:solidFill>
                  <a:schemeClr val="tx2">
                    <a:lumMod val="75000"/>
                  </a:schemeClr>
                </a:solidFill>
              </a:rPr>
              <a:t>Compare 3 different methods of sampling used in psychology (9 marks).</a:t>
            </a:r>
            <a:endParaRPr lang="en-GB" dirty="0">
              <a:solidFill>
                <a:schemeClr val="tx2">
                  <a:lumMod val="75000"/>
                </a:schemeClr>
              </a:solidFill>
            </a:endParaRPr>
          </a:p>
          <a:p>
            <a:endParaRPr lang="en-GB" dirty="0"/>
          </a:p>
        </p:txBody>
      </p:sp>
    </p:spTree>
    <p:extLst>
      <p:ext uri="{BB962C8B-B14F-4D97-AF65-F5344CB8AC3E}">
        <p14:creationId xmlns:p14="http://schemas.microsoft.com/office/powerpoint/2010/main" val="317887222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TextBox 7"/>
          <p:cNvSpPr txBox="1"/>
          <p:nvPr/>
        </p:nvSpPr>
        <p:spPr>
          <a:xfrm>
            <a:off x="1115616" y="1628800"/>
            <a:ext cx="6768752" cy="3539430"/>
          </a:xfrm>
          <a:prstGeom prst="rect">
            <a:avLst/>
          </a:prstGeom>
          <a:solidFill>
            <a:srgbClr val="FFC000"/>
          </a:solidFill>
        </p:spPr>
        <p:txBody>
          <a:bodyPr wrap="square" rtlCol="0">
            <a:spAutoFit/>
          </a:bodyPr>
          <a:lstStyle/>
          <a:p>
            <a:pPr algn="ctr"/>
            <a:r>
              <a:rPr lang="en-GB" sz="3200" b="1" u="sng" dirty="0" smtClean="0"/>
              <a:t>Measures of central tendency!</a:t>
            </a:r>
          </a:p>
          <a:p>
            <a:endParaRPr lang="en-GB" sz="3200" dirty="0" smtClean="0"/>
          </a:p>
          <a:p>
            <a:r>
              <a:rPr lang="en-GB" sz="3200" dirty="0" smtClean="0"/>
              <a:t>Starter-</a:t>
            </a:r>
          </a:p>
          <a:p>
            <a:endParaRPr lang="en-GB" sz="3200" dirty="0" smtClean="0"/>
          </a:p>
          <a:p>
            <a:r>
              <a:rPr lang="en-GB" sz="3200" dirty="0" smtClean="0"/>
              <a:t>How many measures of central tendency can you remember from GCSE maths?</a:t>
            </a:r>
            <a:endParaRPr lang="en-GB" sz="32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5" name="TextBox 4"/>
          <p:cNvSpPr txBox="1"/>
          <p:nvPr/>
        </p:nvSpPr>
        <p:spPr>
          <a:xfrm>
            <a:off x="251520" y="2204864"/>
            <a:ext cx="8352928" cy="2523768"/>
          </a:xfrm>
          <a:prstGeom prst="rect">
            <a:avLst/>
          </a:prstGeom>
          <a:noFill/>
        </p:spPr>
        <p:txBody>
          <a:bodyPr wrap="square" rtlCol="0">
            <a:spAutoFit/>
          </a:bodyPr>
          <a:lstStyle/>
          <a:p>
            <a:r>
              <a:rPr lang="en-GB" sz="2800" b="1" dirty="0" smtClean="0"/>
              <a:t>Mode – the most frequently occurring value</a:t>
            </a:r>
          </a:p>
          <a:p>
            <a:r>
              <a:rPr lang="en-GB" sz="2800" b="1" dirty="0" smtClean="0"/>
              <a:t>Median – the middle value when scores are arranged in descending order</a:t>
            </a:r>
          </a:p>
          <a:p>
            <a:r>
              <a:rPr lang="en-GB" sz="2800" b="1" dirty="0" smtClean="0"/>
              <a:t>Mean – the arithmetic average (add up all scores and divide by the number of scores)</a:t>
            </a:r>
          </a:p>
          <a:p>
            <a:endParaRPr lang="en-GB"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838200" y="304800"/>
            <a:ext cx="7620000" cy="1189038"/>
            <a:chOff x="528" y="192"/>
            <a:chExt cx="4800" cy="749"/>
          </a:xfrm>
        </p:grpSpPr>
        <p:sp>
          <p:nvSpPr>
            <p:cNvPr id="4109" name="Rectangle 13"/>
            <p:cNvSpPr>
              <a:spLocks noChangeArrowheads="1"/>
            </p:cNvSpPr>
            <p:nvPr/>
          </p:nvSpPr>
          <p:spPr bwMode="auto">
            <a:xfrm>
              <a:off x="1344" y="192"/>
              <a:ext cx="3216" cy="38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rgbClr val="FFFFCC"/>
                  </a:solidFill>
                  <a:latin typeface="Comic Sans MS" pitchFamily="66" charset="0"/>
                </a:rPr>
                <a:t>Averages (The Mode) </a:t>
              </a:r>
            </a:p>
          </p:txBody>
        </p:sp>
        <p:sp>
          <p:nvSpPr>
            <p:cNvPr id="4110" name="Text Box 14"/>
            <p:cNvSpPr txBox="1">
              <a:spLocks noChangeArrowheads="1"/>
            </p:cNvSpPr>
            <p:nvPr/>
          </p:nvSpPr>
          <p:spPr bwMode="auto">
            <a:xfrm>
              <a:off x="528" y="672"/>
              <a:ext cx="4800" cy="269"/>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The </a:t>
              </a:r>
              <a:r>
                <a:rPr lang="en-GB" sz="2200" b="1">
                  <a:solidFill>
                    <a:schemeClr val="accent2"/>
                  </a:solidFill>
                  <a:latin typeface="Comic Sans MS" pitchFamily="66" charset="0"/>
                </a:rPr>
                <a:t>mode</a:t>
              </a:r>
              <a:r>
                <a:rPr lang="en-GB" sz="2200">
                  <a:latin typeface="Comic Sans MS" pitchFamily="66" charset="0"/>
                </a:rPr>
                <a:t> is the data value that occurs </a:t>
              </a:r>
              <a:r>
                <a:rPr lang="en-GB" sz="2200" b="1">
                  <a:solidFill>
                    <a:schemeClr val="accent2"/>
                  </a:solidFill>
                  <a:latin typeface="Comic Sans MS" pitchFamily="66" charset="0"/>
                </a:rPr>
                <a:t>most frequently</a:t>
              </a:r>
            </a:p>
          </p:txBody>
        </p:sp>
      </p:grpSp>
      <p:grpSp>
        <p:nvGrpSpPr>
          <p:cNvPr id="3" name="Group 35"/>
          <p:cNvGrpSpPr>
            <a:grpSpLocks/>
          </p:cNvGrpSpPr>
          <p:nvPr/>
        </p:nvGrpSpPr>
        <p:grpSpPr bwMode="auto">
          <a:xfrm>
            <a:off x="2438400" y="3009900"/>
            <a:ext cx="5715000" cy="476250"/>
            <a:chOff x="1536" y="1896"/>
            <a:chExt cx="3600" cy="300"/>
          </a:xfrm>
        </p:grpSpPr>
        <p:sp>
          <p:nvSpPr>
            <p:cNvPr id="4129" name="Oval 33"/>
            <p:cNvSpPr>
              <a:spLocks noChangeArrowheads="1"/>
            </p:cNvSpPr>
            <p:nvPr/>
          </p:nvSpPr>
          <p:spPr bwMode="auto">
            <a:xfrm>
              <a:off x="4836" y="1896"/>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8" name="Oval 32"/>
            <p:cNvSpPr>
              <a:spLocks noChangeArrowheads="1"/>
            </p:cNvSpPr>
            <p:nvPr/>
          </p:nvSpPr>
          <p:spPr bwMode="auto">
            <a:xfrm>
              <a:off x="4512" y="1896"/>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7" name="Oval 31"/>
            <p:cNvSpPr>
              <a:spLocks noChangeArrowheads="1"/>
            </p:cNvSpPr>
            <p:nvPr/>
          </p:nvSpPr>
          <p:spPr bwMode="auto">
            <a:xfrm>
              <a:off x="3870" y="1896"/>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5" name="Oval 29"/>
            <p:cNvSpPr>
              <a:spLocks noChangeArrowheads="1"/>
            </p:cNvSpPr>
            <p:nvPr/>
          </p:nvSpPr>
          <p:spPr bwMode="auto">
            <a:xfrm>
              <a:off x="1536" y="1896"/>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118" name="Text Box 22"/>
          <p:cNvSpPr txBox="1">
            <a:spLocks noChangeArrowheads="1"/>
          </p:cNvSpPr>
          <p:nvPr/>
        </p:nvSpPr>
        <p:spPr bwMode="auto">
          <a:xfrm>
            <a:off x="876300" y="3962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solidFill>
                  <a:schemeClr val="accent2"/>
                </a:solidFill>
                <a:latin typeface="Comic Sans MS" pitchFamily="66" charset="0"/>
              </a:rPr>
              <a:t>Mode</a:t>
            </a:r>
            <a:r>
              <a:rPr lang="en-GB" sz="2000">
                <a:latin typeface="Comic Sans MS" pitchFamily="66" charset="0"/>
              </a:rPr>
              <a:t> = </a:t>
            </a:r>
            <a:r>
              <a:rPr lang="en-GB" sz="2000">
                <a:solidFill>
                  <a:schemeClr val="accent2"/>
                </a:solidFill>
                <a:latin typeface="Comic Sans MS" pitchFamily="66" charset="0"/>
              </a:rPr>
              <a:t>50</a:t>
            </a:r>
            <a:r>
              <a:rPr lang="en-GB" sz="2000">
                <a:latin typeface="Comic Sans MS" pitchFamily="66" charset="0"/>
              </a:rPr>
              <a:t> (as it occurs more often than the other numbers).</a:t>
            </a:r>
          </a:p>
        </p:txBody>
      </p:sp>
      <p:grpSp>
        <p:nvGrpSpPr>
          <p:cNvPr id="4" name="Group 27"/>
          <p:cNvGrpSpPr>
            <a:grpSpLocks/>
          </p:cNvGrpSpPr>
          <p:nvPr/>
        </p:nvGrpSpPr>
        <p:grpSpPr bwMode="auto">
          <a:xfrm>
            <a:off x="609600" y="1676400"/>
            <a:ext cx="8188325" cy="4916488"/>
            <a:chOff x="384" y="1056"/>
            <a:chExt cx="5158" cy="3097"/>
          </a:xfrm>
        </p:grpSpPr>
        <p:sp>
          <p:nvSpPr>
            <p:cNvPr id="4104" name="Text Box 8"/>
            <p:cNvSpPr txBox="1">
              <a:spLocks noChangeArrowheads="1"/>
            </p:cNvSpPr>
            <p:nvPr/>
          </p:nvSpPr>
          <p:spPr bwMode="auto">
            <a:xfrm>
              <a:off x="384" y="1056"/>
              <a:ext cx="515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latin typeface="Comic Sans MS" pitchFamily="66" charset="0"/>
                </a:rPr>
                <a:t>Example 1. </a:t>
              </a:r>
              <a:r>
                <a:rPr lang="en-US">
                  <a:latin typeface="Comic Sans MS" pitchFamily="66" charset="0"/>
                </a:rPr>
                <a:t>The number of matches in a random sample of 14 boxes were counted and the results are recorded below. Find the </a:t>
              </a:r>
              <a:r>
                <a:rPr lang="en-US">
                  <a:solidFill>
                    <a:schemeClr val="accent2"/>
                  </a:solidFill>
                  <a:latin typeface="Comic Sans MS" pitchFamily="66" charset="0"/>
                </a:rPr>
                <a:t>mode</a:t>
              </a:r>
              <a:r>
                <a:rPr lang="en-US">
                  <a:latin typeface="Comic Sans MS" pitchFamily="66" charset="0"/>
                </a:rPr>
                <a:t> of the data.</a:t>
              </a:r>
              <a:endParaRPr lang="en-US"/>
            </a:p>
          </p:txBody>
        </p:sp>
        <p:pic>
          <p:nvPicPr>
            <p:cNvPr id="4105" name="Picture 9" descr="g0171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9" y="3116"/>
              <a:ext cx="1151" cy="9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0171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9" y="3161"/>
              <a:ext cx="1151" cy="902"/>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g0171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9" y="3206"/>
              <a:ext cx="1151" cy="90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0171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 y="3251"/>
              <a:ext cx="1151" cy="902"/>
            </a:xfrm>
            <a:prstGeom prst="rect">
              <a:avLst/>
            </a:prstGeom>
            <a:noFill/>
            <a:extLst>
              <a:ext uri="{909E8E84-426E-40DD-AFC4-6F175D3DCCD1}">
                <a14:hiddenFill xmlns:a14="http://schemas.microsoft.com/office/drawing/2010/main">
                  <a:solidFill>
                    <a:srgbClr val="FFFFFF"/>
                  </a:solidFill>
                </a14:hiddenFill>
              </a:ext>
            </a:extLst>
          </p:spPr>
        </p:pic>
        <p:sp>
          <p:nvSpPr>
            <p:cNvPr id="4111" name="Text Box 15"/>
            <p:cNvSpPr txBox="1">
              <a:spLocks noChangeArrowheads="1"/>
            </p:cNvSpPr>
            <p:nvPr/>
          </p:nvSpPr>
          <p:spPr bwMode="auto">
            <a:xfrm>
              <a:off x="528" y="1920"/>
              <a:ext cx="47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latin typeface="Comic Sans MS" pitchFamily="66" charset="0"/>
                </a:rPr>
                <a:t>48,  49,  52,  50,  51,  49,  49,  55,  47,  48,  50,  51,  50,  50,</a:t>
              </a:r>
            </a:p>
          </p:txBody>
        </p:sp>
      </p:grpSp>
      <p:sp>
        <p:nvSpPr>
          <p:cNvPr id="4132" name="Rectangle 36"/>
          <p:cNvSpPr>
            <a:spLocks noChangeArrowheads="1"/>
          </p:cNvSpPr>
          <p:nvPr/>
        </p:nvSpPr>
        <p:spPr bwMode="auto">
          <a:xfrm>
            <a:off x="0" y="0"/>
            <a:ext cx="9144000" cy="260350"/>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3" name="Rectangle 37"/>
          <p:cNvSpPr>
            <a:spLocks noChangeArrowheads="1"/>
          </p:cNvSpPr>
          <p:nvPr/>
        </p:nvSpPr>
        <p:spPr bwMode="auto">
          <a:xfrm>
            <a:off x="0" y="6742113"/>
            <a:ext cx="9144000" cy="246062"/>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4" name="Rectangle 38"/>
          <p:cNvSpPr>
            <a:spLocks noChangeArrowheads="1"/>
          </p:cNvSpPr>
          <p:nvPr/>
        </p:nvSpPr>
        <p:spPr bwMode="auto">
          <a:xfrm>
            <a:off x="0"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5" name="Rectangle 39"/>
          <p:cNvSpPr>
            <a:spLocks noChangeArrowheads="1"/>
          </p:cNvSpPr>
          <p:nvPr/>
        </p:nvSpPr>
        <p:spPr bwMode="auto">
          <a:xfrm>
            <a:off x="8893175"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7016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18"/>
                                        </p:tgtEl>
                                        <p:attrNameLst>
                                          <p:attrName>style.visibility</p:attrName>
                                        </p:attrNameLst>
                                      </p:cBhvr>
                                      <p:to>
                                        <p:strVal val="visible"/>
                                      </p:to>
                                    </p:set>
                                    <p:animEffect transition="in" filter="wipe(left)">
                                      <p:cBhvr>
                                        <p:cTn id="22"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38200" y="304800"/>
            <a:ext cx="7620000" cy="1189038"/>
            <a:chOff x="528" y="192"/>
            <a:chExt cx="4800" cy="749"/>
          </a:xfrm>
        </p:grpSpPr>
        <p:sp>
          <p:nvSpPr>
            <p:cNvPr id="5126" name="Rectangle 6"/>
            <p:cNvSpPr>
              <a:spLocks noChangeArrowheads="1"/>
            </p:cNvSpPr>
            <p:nvPr/>
          </p:nvSpPr>
          <p:spPr bwMode="auto">
            <a:xfrm>
              <a:off x="1344" y="192"/>
              <a:ext cx="3216" cy="38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rgbClr val="FFFFCC"/>
                  </a:solidFill>
                  <a:latin typeface="Comic Sans MS" pitchFamily="66" charset="0"/>
                </a:rPr>
                <a:t>Averages (The Mode) </a:t>
              </a:r>
            </a:p>
          </p:txBody>
        </p:sp>
        <p:sp>
          <p:nvSpPr>
            <p:cNvPr id="5127" name="Text Box 7"/>
            <p:cNvSpPr txBox="1">
              <a:spLocks noChangeArrowheads="1"/>
            </p:cNvSpPr>
            <p:nvPr/>
          </p:nvSpPr>
          <p:spPr bwMode="auto">
            <a:xfrm>
              <a:off x="528" y="672"/>
              <a:ext cx="4800" cy="269"/>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The </a:t>
              </a:r>
              <a:r>
                <a:rPr lang="en-GB" sz="2200" b="1">
                  <a:solidFill>
                    <a:schemeClr val="accent2"/>
                  </a:solidFill>
                  <a:latin typeface="Comic Sans MS" pitchFamily="66" charset="0"/>
                </a:rPr>
                <a:t>mode</a:t>
              </a:r>
              <a:r>
                <a:rPr lang="en-GB" sz="2200">
                  <a:latin typeface="Comic Sans MS" pitchFamily="66" charset="0"/>
                </a:rPr>
                <a:t> is the data value that occurs </a:t>
              </a:r>
              <a:r>
                <a:rPr lang="en-GB" sz="2200" b="1">
                  <a:solidFill>
                    <a:schemeClr val="accent2"/>
                  </a:solidFill>
                  <a:latin typeface="Comic Sans MS" pitchFamily="66" charset="0"/>
                </a:rPr>
                <a:t>most frequently</a:t>
              </a:r>
            </a:p>
          </p:txBody>
        </p:sp>
      </p:grpSp>
      <p:grpSp>
        <p:nvGrpSpPr>
          <p:cNvPr id="3" name="Group 25"/>
          <p:cNvGrpSpPr>
            <a:grpSpLocks/>
          </p:cNvGrpSpPr>
          <p:nvPr/>
        </p:nvGrpSpPr>
        <p:grpSpPr bwMode="auto">
          <a:xfrm>
            <a:off x="4448175" y="3295650"/>
            <a:ext cx="1466850" cy="981075"/>
            <a:chOff x="2802" y="2076"/>
            <a:chExt cx="924" cy="618"/>
          </a:xfrm>
        </p:grpSpPr>
        <p:sp>
          <p:nvSpPr>
            <p:cNvPr id="5141" name="Oval 21"/>
            <p:cNvSpPr>
              <a:spLocks noChangeArrowheads="1"/>
            </p:cNvSpPr>
            <p:nvPr/>
          </p:nvSpPr>
          <p:spPr bwMode="auto">
            <a:xfrm>
              <a:off x="3408" y="2394"/>
              <a:ext cx="300" cy="3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2" name="Oval 22"/>
            <p:cNvSpPr>
              <a:spLocks noChangeArrowheads="1"/>
            </p:cNvSpPr>
            <p:nvPr/>
          </p:nvSpPr>
          <p:spPr bwMode="auto">
            <a:xfrm>
              <a:off x="2802" y="2088"/>
              <a:ext cx="300" cy="3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1" name="Oval 11"/>
            <p:cNvSpPr>
              <a:spLocks noChangeArrowheads="1"/>
            </p:cNvSpPr>
            <p:nvPr/>
          </p:nvSpPr>
          <p:spPr bwMode="auto">
            <a:xfrm>
              <a:off x="3426" y="2076"/>
              <a:ext cx="300" cy="3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 name="Group 24"/>
          <p:cNvGrpSpPr>
            <a:grpSpLocks/>
          </p:cNvGrpSpPr>
          <p:nvPr/>
        </p:nvGrpSpPr>
        <p:grpSpPr bwMode="auto">
          <a:xfrm>
            <a:off x="2457450" y="3286125"/>
            <a:ext cx="4476750" cy="1000125"/>
            <a:chOff x="1548" y="2070"/>
            <a:chExt cx="2820" cy="630"/>
          </a:xfrm>
        </p:grpSpPr>
        <p:sp>
          <p:nvSpPr>
            <p:cNvPr id="5129" name="Oval 9"/>
            <p:cNvSpPr>
              <a:spLocks noChangeArrowheads="1"/>
            </p:cNvSpPr>
            <p:nvPr/>
          </p:nvSpPr>
          <p:spPr bwMode="auto">
            <a:xfrm>
              <a:off x="4068" y="2400"/>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0" name="Oval 10"/>
            <p:cNvSpPr>
              <a:spLocks noChangeArrowheads="1"/>
            </p:cNvSpPr>
            <p:nvPr/>
          </p:nvSpPr>
          <p:spPr bwMode="auto">
            <a:xfrm>
              <a:off x="2502" y="2394"/>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2" name="Oval 12"/>
            <p:cNvSpPr>
              <a:spLocks noChangeArrowheads="1"/>
            </p:cNvSpPr>
            <p:nvPr/>
          </p:nvSpPr>
          <p:spPr bwMode="auto">
            <a:xfrm>
              <a:off x="1548" y="2070"/>
              <a:ext cx="300" cy="3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133" name="Text Box 13"/>
          <p:cNvSpPr txBox="1">
            <a:spLocks noChangeArrowheads="1"/>
          </p:cNvSpPr>
          <p:nvPr/>
        </p:nvSpPr>
        <p:spPr bwMode="auto">
          <a:xfrm>
            <a:off x="2982913" y="487045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solidFill>
                  <a:schemeClr val="accent2"/>
                </a:solidFill>
                <a:latin typeface="Comic Sans MS" pitchFamily="66" charset="0"/>
              </a:rPr>
              <a:t>Mode</a:t>
            </a:r>
            <a:r>
              <a:rPr lang="en-GB" sz="2000">
                <a:latin typeface="Comic Sans MS" pitchFamily="66" charset="0"/>
              </a:rPr>
              <a:t> = </a:t>
            </a:r>
            <a:r>
              <a:rPr lang="en-GB" sz="2000">
                <a:solidFill>
                  <a:schemeClr val="accent2"/>
                </a:solidFill>
                <a:latin typeface="Comic Sans MS" pitchFamily="66" charset="0"/>
              </a:rPr>
              <a:t>5 </a:t>
            </a:r>
            <a:r>
              <a:rPr lang="en-GB" sz="2000">
                <a:solidFill>
                  <a:srgbClr val="FF33CC"/>
                </a:solidFill>
                <a:latin typeface="Comic Sans MS" pitchFamily="66" charset="0"/>
              </a:rPr>
              <a:t>and</a:t>
            </a:r>
            <a:r>
              <a:rPr lang="en-GB" sz="2000">
                <a:solidFill>
                  <a:schemeClr val="accent2"/>
                </a:solidFill>
                <a:latin typeface="Comic Sans MS" pitchFamily="66" charset="0"/>
              </a:rPr>
              <a:t> 6</a:t>
            </a:r>
            <a:endParaRPr lang="en-GB" sz="2000">
              <a:latin typeface="Comic Sans MS" pitchFamily="66" charset="0"/>
            </a:endParaRPr>
          </a:p>
        </p:txBody>
      </p:sp>
      <p:grpSp>
        <p:nvGrpSpPr>
          <p:cNvPr id="5" name="Group 23"/>
          <p:cNvGrpSpPr>
            <a:grpSpLocks/>
          </p:cNvGrpSpPr>
          <p:nvPr/>
        </p:nvGrpSpPr>
        <p:grpSpPr bwMode="auto">
          <a:xfrm>
            <a:off x="441325" y="1676400"/>
            <a:ext cx="8358188" cy="3344863"/>
            <a:chOff x="278" y="1056"/>
            <a:chExt cx="5265" cy="2107"/>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 y="1725"/>
              <a:ext cx="958" cy="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23" name="Object 3"/>
            <p:cNvGraphicFramePr>
              <a:graphicFrameLocks noChangeAspect="1"/>
            </p:cNvGraphicFramePr>
            <p:nvPr/>
          </p:nvGraphicFramePr>
          <p:xfrm>
            <a:off x="278" y="2091"/>
            <a:ext cx="964" cy="1072"/>
          </p:xfrm>
          <a:graphic>
            <a:graphicData uri="http://schemas.openxmlformats.org/presentationml/2006/ole">
              <mc:AlternateContent xmlns:mc="http://schemas.openxmlformats.org/markup-compatibility/2006">
                <mc:Choice xmlns:v="urn:schemas-microsoft-com:vml" Requires="v">
                  <p:oleObj spid="_x0000_s1030" name="CorelDRAW" r:id="rId4" imgW="1892808" imgH="2103120" progId="">
                    <p:embed/>
                  </p:oleObj>
                </mc:Choice>
                <mc:Fallback>
                  <p:oleObj name="CorelDRAW" r:id="rId4" imgW="1892808" imgH="210312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 y="2091"/>
                          <a:ext cx="964" cy="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5" name="Text Box 15"/>
            <p:cNvSpPr txBox="1">
              <a:spLocks noChangeArrowheads="1"/>
            </p:cNvSpPr>
            <p:nvPr/>
          </p:nvSpPr>
          <p:spPr bwMode="auto">
            <a:xfrm>
              <a:off x="384" y="1056"/>
              <a:ext cx="515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latin typeface="Comic Sans MS" pitchFamily="66" charset="0"/>
                </a:rPr>
                <a:t>Example 2. </a:t>
              </a:r>
              <a:r>
                <a:rPr lang="en-US">
                  <a:latin typeface="Comic Sans MS" pitchFamily="66" charset="0"/>
                </a:rPr>
                <a:t>Twenty people sat a maths test. Their marks out of 10 are recorded below. Find the modal mark for the test.</a:t>
              </a:r>
              <a:endParaRPr lang="en-US"/>
            </a:p>
          </p:txBody>
        </p:sp>
        <p:sp>
          <p:nvSpPr>
            <p:cNvPr id="5140" name="Text Box 20"/>
            <p:cNvSpPr txBox="1">
              <a:spLocks noChangeArrowheads="1"/>
            </p:cNvSpPr>
            <p:nvPr/>
          </p:nvSpPr>
          <p:spPr bwMode="auto">
            <a:xfrm>
              <a:off x="1260" y="2100"/>
              <a:ext cx="3612"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2,   5,   9,   3,   7,   6,   8,   6,   10,   4,</a:t>
              </a:r>
            </a:p>
            <a:p>
              <a:pPr>
                <a:spcBef>
                  <a:spcPct val="50000"/>
                </a:spcBef>
              </a:pPr>
              <a:r>
                <a:rPr lang="en-GB" sz="2200">
                  <a:latin typeface="Comic Sans MS" pitchFamily="66" charset="0"/>
                </a:rPr>
                <a:t>3,   2,   0,   9,   5,   1,   8,   6,    1,   5 </a:t>
              </a:r>
            </a:p>
          </p:txBody>
        </p:sp>
      </p:grpSp>
      <p:sp>
        <p:nvSpPr>
          <p:cNvPr id="5146" name="Rectangle 26"/>
          <p:cNvSpPr>
            <a:spLocks noChangeArrowheads="1"/>
          </p:cNvSpPr>
          <p:nvPr/>
        </p:nvSpPr>
        <p:spPr bwMode="auto">
          <a:xfrm>
            <a:off x="0" y="0"/>
            <a:ext cx="9144000" cy="260350"/>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7" name="Rectangle 27"/>
          <p:cNvSpPr>
            <a:spLocks noChangeArrowheads="1"/>
          </p:cNvSpPr>
          <p:nvPr/>
        </p:nvSpPr>
        <p:spPr bwMode="auto">
          <a:xfrm>
            <a:off x="0" y="6742113"/>
            <a:ext cx="9144000" cy="246062"/>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8" name="Rectangle 28"/>
          <p:cNvSpPr>
            <a:spLocks noChangeArrowheads="1"/>
          </p:cNvSpPr>
          <p:nvPr/>
        </p:nvSpPr>
        <p:spPr bwMode="auto">
          <a:xfrm>
            <a:off x="0"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9" name="Rectangle 29"/>
          <p:cNvSpPr>
            <a:spLocks noChangeArrowheads="1"/>
          </p:cNvSpPr>
          <p:nvPr/>
        </p:nvSpPr>
        <p:spPr bwMode="auto">
          <a:xfrm>
            <a:off x="8893175"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337036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33"/>
                                        </p:tgtEl>
                                        <p:attrNameLst>
                                          <p:attrName>style.visibility</p:attrName>
                                        </p:attrNameLst>
                                      </p:cBhvr>
                                      <p:to>
                                        <p:strVal val="visible"/>
                                      </p:to>
                                    </p:set>
                                    <p:animEffect transition="in" filter="wipe(left)">
                                      <p:cBhvr>
                                        <p:cTn id="27"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727200" y="4010025"/>
            <a:ext cx="3149600" cy="1382713"/>
            <a:chOff x="1088" y="2526"/>
            <a:chExt cx="1984" cy="871"/>
          </a:xfrm>
        </p:grpSpPr>
        <p:sp>
          <p:nvSpPr>
            <p:cNvPr id="6156" name="Oval 12"/>
            <p:cNvSpPr>
              <a:spLocks noChangeArrowheads="1"/>
            </p:cNvSpPr>
            <p:nvPr/>
          </p:nvSpPr>
          <p:spPr bwMode="auto">
            <a:xfrm>
              <a:off x="2196" y="2526"/>
              <a:ext cx="318" cy="294"/>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1" name="Line 17"/>
            <p:cNvSpPr>
              <a:spLocks noChangeShapeType="1"/>
            </p:cNvSpPr>
            <p:nvPr/>
          </p:nvSpPr>
          <p:spPr bwMode="auto">
            <a:xfrm flipV="1">
              <a:off x="1344" y="2816"/>
              <a:ext cx="878" cy="283"/>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Text Box 18"/>
            <p:cNvSpPr txBox="1">
              <a:spLocks noChangeArrowheads="1"/>
            </p:cNvSpPr>
            <p:nvPr/>
          </p:nvSpPr>
          <p:spPr bwMode="auto">
            <a:xfrm>
              <a:off x="1088" y="3109"/>
              <a:ext cx="1984" cy="2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FFCC"/>
                  </a:solidFill>
                  <a:latin typeface="Comic Sans MS" pitchFamily="66" charset="0"/>
                </a:rPr>
                <a:t>Single middle value</a:t>
              </a:r>
            </a:p>
          </p:txBody>
        </p:sp>
      </p:grpSp>
      <p:grpSp>
        <p:nvGrpSpPr>
          <p:cNvPr id="3" name="Group 8"/>
          <p:cNvGrpSpPr>
            <a:grpSpLocks/>
          </p:cNvGrpSpPr>
          <p:nvPr/>
        </p:nvGrpSpPr>
        <p:grpSpPr bwMode="auto">
          <a:xfrm>
            <a:off x="625475" y="361950"/>
            <a:ext cx="7029450" cy="1452563"/>
            <a:chOff x="394" y="228"/>
            <a:chExt cx="4428" cy="915"/>
          </a:xfrm>
        </p:grpSpPr>
        <p:sp>
          <p:nvSpPr>
            <p:cNvPr id="6146" name="Text Box 2"/>
            <p:cNvSpPr txBox="1">
              <a:spLocks noChangeArrowheads="1"/>
            </p:cNvSpPr>
            <p:nvPr/>
          </p:nvSpPr>
          <p:spPr bwMode="auto">
            <a:xfrm>
              <a:off x="1381" y="228"/>
              <a:ext cx="2824" cy="32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solidFill>
                    <a:srgbClr val="FFFFCC"/>
                  </a:solidFill>
                  <a:latin typeface="Comic Sans MS" pitchFamily="66" charset="0"/>
                </a:rPr>
                <a:t>Averages (The Median)</a:t>
              </a:r>
            </a:p>
          </p:txBody>
        </p:sp>
        <p:sp>
          <p:nvSpPr>
            <p:cNvPr id="6147" name="Rectangle 3"/>
            <p:cNvSpPr>
              <a:spLocks noChangeArrowheads="1"/>
            </p:cNvSpPr>
            <p:nvPr/>
          </p:nvSpPr>
          <p:spPr bwMode="auto">
            <a:xfrm>
              <a:off x="394" y="663"/>
              <a:ext cx="4428" cy="48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The </a:t>
              </a:r>
              <a:r>
                <a:rPr lang="en-GB" sz="2200" b="1">
                  <a:solidFill>
                    <a:schemeClr val="accent2"/>
                  </a:solidFill>
                  <a:latin typeface="Comic Sans MS" pitchFamily="66" charset="0"/>
                </a:rPr>
                <a:t>median</a:t>
              </a:r>
              <a:r>
                <a:rPr lang="en-GB" sz="2200">
                  <a:latin typeface="Comic Sans MS" pitchFamily="66" charset="0"/>
                </a:rPr>
                <a:t> is the middle value of a set of data once the data has been </a:t>
              </a:r>
              <a:r>
                <a:rPr lang="en-GB" sz="2200" b="1">
                  <a:solidFill>
                    <a:schemeClr val="accent2"/>
                  </a:solidFill>
                  <a:latin typeface="Comic Sans MS" pitchFamily="66" charset="0"/>
                </a:rPr>
                <a:t>ordered</a:t>
              </a:r>
              <a:r>
                <a:rPr lang="en-GB" sz="2200">
                  <a:latin typeface="Comic Sans MS" pitchFamily="66" charset="0"/>
                </a:rPr>
                <a:t>.</a:t>
              </a:r>
              <a:endParaRPr lang="en-GB" sz="2200" b="1">
                <a:solidFill>
                  <a:schemeClr val="accent2"/>
                </a:solidFill>
                <a:latin typeface="Comic Sans MS" pitchFamily="66" charset="0"/>
              </a:endParaRPr>
            </a:p>
          </p:txBody>
        </p:sp>
      </p:grpSp>
      <p:grpSp>
        <p:nvGrpSpPr>
          <p:cNvPr id="4" name="Group 9"/>
          <p:cNvGrpSpPr>
            <a:grpSpLocks/>
          </p:cNvGrpSpPr>
          <p:nvPr/>
        </p:nvGrpSpPr>
        <p:grpSpPr bwMode="auto">
          <a:xfrm>
            <a:off x="320675" y="1973263"/>
            <a:ext cx="8823325" cy="4292600"/>
            <a:chOff x="202" y="1243"/>
            <a:chExt cx="5558" cy="2704"/>
          </a:xfrm>
        </p:grpSpPr>
        <p:pic>
          <p:nvPicPr>
            <p:cNvPr id="6148" name="Picture 4" descr="g01325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 y="1259"/>
              <a:ext cx="930" cy="2264"/>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371" y="1243"/>
              <a:ext cx="4218" cy="113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b="1">
                  <a:solidFill>
                    <a:schemeClr val="accent2"/>
                  </a:solidFill>
                  <a:latin typeface="Comic Sans MS" pitchFamily="66" charset="0"/>
                </a:rPr>
                <a:t>Example 1.</a:t>
              </a:r>
              <a:r>
                <a:rPr lang="en-GB" sz="2200">
                  <a:latin typeface="Comic Sans MS" pitchFamily="66" charset="0"/>
                </a:rPr>
                <a:t>  </a:t>
              </a:r>
              <a:r>
                <a:rPr lang="en-GB" sz="2000">
                  <a:latin typeface="Comic Sans MS" pitchFamily="66" charset="0"/>
                </a:rPr>
                <a:t>Robert hit 11 balls at Grimsby driving range. The recorded distances of his drives, measured in yards, are given below. Find the median distance for his drives.</a:t>
              </a:r>
            </a:p>
            <a:p>
              <a:pPr algn="ctr">
                <a:spcBef>
                  <a:spcPct val="50000"/>
                </a:spcBef>
              </a:pPr>
              <a:r>
                <a:rPr lang="en-GB" sz="2000">
                  <a:latin typeface="Comic Sans MS" pitchFamily="66" charset="0"/>
                </a:rPr>
                <a:t>85,  125,  130,  65,  100,  70,  75,  50,  140,  95,  70</a:t>
              </a:r>
              <a:endParaRPr lang="en-GB" sz="2000" b="1">
                <a:solidFill>
                  <a:schemeClr val="accent2"/>
                </a:solidFill>
                <a:latin typeface="Comic Sans MS" pitchFamily="66" charset="0"/>
              </a:endParaRPr>
            </a:p>
          </p:txBody>
        </p:sp>
        <p:graphicFrame>
          <p:nvGraphicFramePr>
            <p:cNvPr id="6151" name="Object 7"/>
            <p:cNvGraphicFramePr>
              <a:graphicFrameLocks noChangeAspect="1"/>
            </p:cNvGraphicFramePr>
            <p:nvPr/>
          </p:nvGraphicFramePr>
          <p:xfrm>
            <a:off x="202" y="2887"/>
            <a:ext cx="782" cy="1060"/>
          </p:xfrm>
          <a:graphic>
            <a:graphicData uri="http://schemas.openxmlformats.org/presentationml/2006/ole">
              <mc:AlternateContent xmlns:mc="http://schemas.openxmlformats.org/markup-compatibility/2006">
                <mc:Choice xmlns:v="urn:schemas-microsoft-com:vml" Requires="v">
                  <p:oleObj spid="_x0000_s2054" name="CorelDRAW" r:id="rId4" imgW="2432304" imgH="3297936" progId="">
                    <p:embed/>
                  </p:oleObj>
                </mc:Choice>
                <mc:Fallback>
                  <p:oleObj name="CorelDRAW" r:id="rId4" imgW="2432304" imgH="3297936"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 y="2887"/>
                          <a:ext cx="782" cy="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157" name="Text Box 13"/>
          <p:cNvSpPr txBox="1">
            <a:spLocks noChangeArrowheads="1"/>
          </p:cNvSpPr>
          <p:nvPr/>
        </p:nvSpPr>
        <p:spPr bwMode="auto">
          <a:xfrm>
            <a:off x="2132013" y="5645150"/>
            <a:ext cx="3716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Median drive = </a:t>
            </a:r>
            <a:r>
              <a:rPr lang="en-GB" sz="2200">
                <a:solidFill>
                  <a:schemeClr val="accent2"/>
                </a:solidFill>
                <a:latin typeface="Comic Sans MS" pitchFamily="66" charset="0"/>
              </a:rPr>
              <a:t>85 </a:t>
            </a:r>
            <a:r>
              <a:rPr lang="en-GB" sz="2200">
                <a:latin typeface="Comic Sans MS" pitchFamily="66" charset="0"/>
              </a:rPr>
              <a:t>yards</a:t>
            </a:r>
          </a:p>
        </p:txBody>
      </p:sp>
      <p:grpSp>
        <p:nvGrpSpPr>
          <p:cNvPr id="5" name="Group 16"/>
          <p:cNvGrpSpPr>
            <a:grpSpLocks/>
          </p:cNvGrpSpPr>
          <p:nvPr/>
        </p:nvGrpSpPr>
        <p:grpSpPr bwMode="auto">
          <a:xfrm>
            <a:off x="814388" y="4035425"/>
            <a:ext cx="6923087" cy="1341438"/>
            <a:chOff x="513" y="2542"/>
            <a:chExt cx="4361" cy="845"/>
          </a:xfrm>
        </p:grpSpPr>
        <p:sp>
          <p:nvSpPr>
            <p:cNvPr id="6155" name="Text Box 11"/>
            <p:cNvSpPr txBox="1">
              <a:spLocks noChangeArrowheads="1"/>
            </p:cNvSpPr>
            <p:nvPr/>
          </p:nvSpPr>
          <p:spPr bwMode="auto">
            <a:xfrm>
              <a:off x="513" y="2542"/>
              <a:ext cx="40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latin typeface="Comic Sans MS" pitchFamily="66" charset="0"/>
                </a:rPr>
                <a:t>50,  65,  70,  70,  75,  85,   95,  100,  125,  130,  140</a:t>
              </a:r>
            </a:p>
          </p:txBody>
        </p:sp>
        <p:sp>
          <p:nvSpPr>
            <p:cNvPr id="6158" name="Line 14"/>
            <p:cNvSpPr>
              <a:spLocks noChangeShapeType="1"/>
            </p:cNvSpPr>
            <p:nvPr/>
          </p:nvSpPr>
          <p:spPr bwMode="auto">
            <a:xfrm flipH="1" flipV="1">
              <a:off x="3410" y="2752"/>
              <a:ext cx="650" cy="32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Text Box 15"/>
            <p:cNvSpPr txBox="1">
              <a:spLocks noChangeArrowheads="1"/>
            </p:cNvSpPr>
            <p:nvPr/>
          </p:nvSpPr>
          <p:spPr bwMode="auto">
            <a:xfrm>
              <a:off x="3209" y="3099"/>
              <a:ext cx="1665" cy="2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FFCC"/>
                  </a:solidFill>
                  <a:latin typeface="Comic Sans MS" pitchFamily="66" charset="0"/>
                </a:rPr>
                <a:t>Ordered  data</a:t>
              </a:r>
            </a:p>
          </p:txBody>
        </p:sp>
      </p:grpSp>
      <p:sp>
        <p:nvSpPr>
          <p:cNvPr id="6164" name="Rectangle 20"/>
          <p:cNvSpPr>
            <a:spLocks noChangeArrowheads="1"/>
          </p:cNvSpPr>
          <p:nvPr/>
        </p:nvSpPr>
        <p:spPr bwMode="auto">
          <a:xfrm>
            <a:off x="0" y="0"/>
            <a:ext cx="9144000" cy="260350"/>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5" name="Rectangle 21"/>
          <p:cNvSpPr>
            <a:spLocks noChangeArrowheads="1"/>
          </p:cNvSpPr>
          <p:nvPr/>
        </p:nvSpPr>
        <p:spPr bwMode="auto">
          <a:xfrm>
            <a:off x="0" y="6742113"/>
            <a:ext cx="9144000" cy="246062"/>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6" name="Rectangle 22"/>
          <p:cNvSpPr>
            <a:spLocks noChangeArrowheads="1"/>
          </p:cNvSpPr>
          <p:nvPr/>
        </p:nvSpPr>
        <p:spPr bwMode="auto">
          <a:xfrm>
            <a:off x="0"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7" name="Rectangle 23"/>
          <p:cNvSpPr>
            <a:spLocks noChangeArrowheads="1"/>
          </p:cNvSpPr>
          <p:nvPr/>
        </p:nvSpPr>
        <p:spPr bwMode="auto">
          <a:xfrm>
            <a:off x="8893175"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21654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7"/>
                                        </p:tgtEl>
                                        <p:attrNameLst>
                                          <p:attrName>style.visibility</p:attrName>
                                        </p:attrNameLst>
                                      </p:cBhvr>
                                      <p:to>
                                        <p:strVal val="visible"/>
                                      </p:to>
                                    </p:set>
                                    <p:animEffect transition="in" filter="wipe(left)">
                                      <p:cBhvr>
                                        <p:cTn id="27"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727200" y="3994150"/>
            <a:ext cx="3149600" cy="1851025"/>
            <a:chOff x="1088" y="2516"/>
            <a:chExt cx="1984" cy="1166"/>
          </a:xfrm>
        </p:grpSpPr>
        <p:sp>
          <p:nvSpPr>
            <p:cNvPr id="7171" name="Oval 3"/>
            <p:cNvSpPr>
              <a:spLocks noChangeArrowheads="1"/>
            </p:cNvSpPr>
            <p:nvPr/>
          </p:nvSpPr>
          <p:spPr bwMode="auto">
            <a:xfrm>
              <a:off x="1904" y="2516"/>
              <a:ext cx="756" cy="294"/>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2" name="Line 4"/>
            <p:cNvSpPr>
              <a:spLocks noChangeShapeType="1"/>
            </p:cNvSpPr>
            <p:nvPr/>
          </p:nvSpPr>
          <p:spPr bwMode="auto">
            <a:xfrm flipV="1">
              <a:off x="1545" y="2880"/>
              <a:ext cx="677" cy="247"/>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3" name="Text Box 5"/>
            <p:cNvSpPr txBox="1">
              <a:spLocks noChangeArrowheads="1"/>
            </p:cNvSpPr>
            <p:nvPr/>
          </p:nvSpPr>
          <p:spPr bwMode="auto">
            <a:xfrm>
              <a:off x="1088" y="3164"/>
              <a:ext cx="1984" cy="51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FFCC"/>
                  </a:solidFill>
                  <a:latin typeface="Comic Sans MS" pitchFamily="66" charset="0"/>
                </a:rPr>
                <a:t>Two middle values so take the mean.</a:t>
              </a:r>
            </a:p>
          </p:txBody>
        </p:sp>
      </p:grpSp>
      <p:grpSp>
        <p:nvGrpSpPr>
          <p:cNvPr id="3" name="Group 6"/>
          <p:cNvGrpSpPr>
            <a:grpSpLocks/>
          </p:cNvGrpSpPr>
          <p:nvPr/>
        </p:nvGrpSpPr>
        <p:grpSpPr bwMode="auto">
          <a:xfrm>
            <a:off x="625475" y="361950"/>
            <a:ext cx="7029450" cy="1452563"/>
            <a:chOff x="394" y="228"/>
            <a:chExt cx="4428" cy="915"/>
          </a:xfrm>
        </p:grpSpPr>
        <p:sp>
          <p:nvSpPr>
            <p:cNvPr id="7175" name="Text Box 7"/>
            <p:cNvSpPr txBox="1">
              <a:spLocks noChangeArrowheads="1"/>
            </p:cNvSpPr>
            <p:nvPr/>
          </p:nvSpPr>
          <p:spPr bwMode="auto">
            <a:xfrm>
              <a:off x="1381" y="228"/>
              <a:ext cx="2824" cy="32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solidFill>
                    <a:srgbClr val="FFFFCC"/>
                  </a:solidFill>
                  <a:latin typeface="Comic Sans MS" pitchFamily="66" charset="0"/>
                </a:rPr>
                <a:t>Averages (The Median)</a:t>
              </a:r>
            </a:p>
          </p:txBody>
        </p:sp>
        <p:sp>
          <p:nvSpPr>
            <p:cNvPr id="7176" name="Rectangle 8"/>
            <p:cNvSpPr>
              <a:spLocks noChangeArrowheads="1"/>
            </p:cNvSpPr>
            <p:nvPr/>
          </p:nvSpPr>
          <p:spPr bwMode="auto">
            <a:xfrm>
              <a:off x="394" y="663"/>
              <a:ext cx="4428" cy="48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The </a:t>
              </a:r>
              <a:r>
                <a:rPr lang="en-GB" sz="2200" b="1">
                  <a:solidFill>
                    <a:schemeClr val="accent2"/>
                  </a:solidFill>
                  <a:latin typeface="Comic Sans MS" pitchFamily="66" charset="0"/>
                </a:rPr>
                <a:t>median</a:t>
              </a:r>
              <a:r>
                <a:rPr lang="en-GB" sz="2200">
                  <a:latin typeface="Comic Sans MS" pitchFamily="66" charset="0"/>
                </a:rPr>
                <a:t> is the middle value of a set of data once the data has been </a:t>
              </a:r>
              <a:r>
                <a:rPr lang="en-GB" sz="2200" b="1">
                  <a:solidFill>
                    <a:schemeClr val="accent2"/>
                  </a:solidFill>
                  <a:latin typeface="Comic Sans MS" pitchFamily="66" charset="0"/>
                </a:rPr>
                <a:t>ordered</a:t>
              </a:r>
              <a:r>
                <a:rPr lang="en-GB" sz="2200">
                  <a:latin typeface="Comic Sans MS" pitchFamily="66" charset="0"/>
                </a:rPr>
                <a:t>.</a:t>
              </a:r>
              <a:endParaRPr lang="en-GB" sz="2200" b="1">
                <a:solidFill>
                  <a:schemeClr val="accent2"/>
                </a:solidFill>
                <a:latin typeface="Comic Sans MS" pitchFamily="66" charset="0"/>
              </a:endParaRPr>
            </a:p>
          </p:txBody>
        </p:sp>
      </p:grpSp>
      <p:grpSp>
        <p:nvGrpSpPr>
          <p:cNvPr id="4" name="Group 18"/>
          <p:cNvGrpSpPr>
            <a:grpSpLocks/>
          </p:cNvGrpSpPr>
          <p:nvPr/>
        </p:nvGrpSpPr>
        <p:grpSpPr bwMode="auto">
          <a:xfrm>
            <a:off x="320675" y="1973263"/>
            <a:ext cx="8823325" cy="4292600"/>
            <a:chOff x="202" y="1243"/>
            <a:chExt cx="5558" cy="2704"/>
          </a:xfrm>
        </p:grpSpPr>
        <p:pic>
          <p:nvPicPr>
            <p:cNvPr id="7178" name="Picture 10" descr="g01325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 y="1259"/>
              <a:ext cx="930" cy="2264"/>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11"/>
            <p:cNvSpPr>
              <a:spLocks noChangeArrowheads="1"/>
            </p:cNvSpPr>
            <p:nvPr/>
          </p:nvSpPr>
          <p:spPr bwMode="auto">
            <a:xfrm>
              <a:off x="270" y="1243"/>
              <a:ext cx="4602" cy="94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b="1">
                  <a:solidFill>
                    <a:schemeClr val="accent2"/>
                  </a:solidFill>
                  <a:latin typeface="Comic Sans MS" pitchFamily="66" charset="0"/>
                </a:rPr>
                <a:t>Example 1.</a:t>
              </a:r>
              <a:r>
                <a:rPr lang="en-GB" sz="2200">
                  <a:latin typeface="Comic Sans MS" pitchFamily="66" charset="0"/>
                </a:rPr>
                <a:t>  </a:t>
              </a:r>
              <a:r>
                <a:rPr lang="en-GB" sz="2000">
                  <a:latin typeface="Comic Sans MS" pitchFamily="66" charset="0"/>
                </a:rPr>
                <a:t>Robert hit </a:t>
              </a:r>
              <a:r>
                <a:rPr lang="en-GB" sz="2000" b="1">
                  <a:solidFill>
                    <a:srgbClr val="FF33CC"/>
                  </a:solidFill>
                  <a:latin typeface="Comic Sans MS" pitchFamily="66" charset="0"/>
                </a:rPr>
                <a:t>12</a:t>
              </a:r>
              <a:r>
                <a:rPr lang="en-GB" sz="2000">
                  <a:latin typeface="Comic Sans MS" pitchFamily="66" charset="0"/>
                </a:rPr>
                <a:t> balls at Grimsby driving range. The recorded distances of his drives, measured in yards, are given below. Find the median distance for his drives.</a:t>
              </a:r>
            </a:p>
            <a:p>
              <a:pPr algn="ctr">
                <a:spcBef>
                  <a:spcPct val="50000"/>
                </a:spcBef>
              </a:pPr>
              <a:r>
                <a:rPr lang="en-GB" sz="2000">
                  <a:latin typeface="Comic Sans MS" pitchFamily="66" charset="0"/>
                </a:rPr>
                <a:t>85,  125,  130,  65,  100,  70,  75,  50,  140,  135,  95,  70</a:t>
              </a:r>
              <a:endParaRPr lang="en-GB" sz="2000" b="1">
                <a:solidFill>
                  <a:schemeClr val="accent2"/>
                </a:solidFill>
                <a:latin typeface="Comic Sans MS" pitchFamily="66" charset="0"/>
              </a:endParaRPr>
            </a:p>
          </p:txBody>
        </p:sp>
        <p:graphicFrame>
          <p:nvGraphicFramePr>
            <p:cNvPr id="7180" name="Object 12"/>
            <p:cNvGraphicFramePr>
              <a:graphicFrameLocks noChangeAspect="1"/>
            </p:cNvGraphicFramePr>
            <p:nvPr/>
          </p:nvGraphicFramePr>
          <p:xfrm>
            <a:off x="202" y="2887"/>
            <a:ext cx="782" cy="1060"/>
          </p:xfrm>
          <a:graphic>
            <a:graphicData uri="http://schemas.openxmlformats.org/presentationml/2006/ole">
              <mc:AlternateContent xmlns:mc="http://schemas.openxmlformats.org/markup-compatibility/2006">
                <mc:Choice xmlns:v="urn:schemas-microsoft-com:vml" Requires="v">
                  <p:oleObj spid="_x0000_s3078" name="CorelDRAW" r:id="rId4" imgW="2432304" imgH="3297936" progId="">
                    <p:embed/>
                  </p:oleObj>
                </mc:Choice>
                <mc:Fallback>
                  <p:oleObj name="CorelDRAW" r:id="rId4" imgW="2432304" imgH="3297936"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 y="2887"/>
                          <a:ext cx="782" cy="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81" name="Text Box 13"/>
          <p:cNvSpPr txBox="1">
            <a:spLocks noChangeArrowheads="1"/>
          </p:cNvSpPr>
          <p:nvPr/>
        </p:nvSpPr>
        <p:spPr bwMode="auto">
          <a:xfrm>
            <a:off x="2320925" y="5964238"/>
            <a:ext cx="3716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a:latin typeface="Comic Sans MS" pitchFamily="66" charset="0"/>
              </a:rPr>
              <a:t>Median drive = </a:t>
            </a:r>
            <a:r>
              <a:rPr lang="en-GB" sz="2200">
                <a:solidFill>
                  <a:schemeClr val="accent2"/>
                </a:solidFill>
                <a:latin typeface="Comic Sans MS" pitchFamily="66" charset="0"/>
              </a:rPr>
              <a:t>90 </a:t>
            </a:r>
            <a:r>
              <a:rPr lang="en-GB" sz="2200">
                <a:latin typeface="Comic Sans MS" pitchFamily="66" charset="0"/>
              </a:rPr>
              <a:t>yards</a:t>
            </a:r>
          </a:p>
        </p:txBody>
      </p:sp>
      <p:grpSp>
        <p:nvGrpSpPr>
          <p:cNvPr id="5" name="Group 19"/>
          <p:cNvGrpSpPr>
            <a:grpSpLocks/>
          </p:cNvGrpSpPr>
          <p:nvPr/>
        </p:nvGrpSpPr>
        <p:grpSpPr bwMode="auto">
          <a:xfrm>
            <a:off x="377825" y="4035425"/>
            <a:ext cx="7373938" cy="1471613"/>
            <a:chOff x="238" y="2542"/>
            <a:chExt cx="4645" cy="927"/>
          </a:xfrm>
        </p:grpSpPr>
        <p:sp>
          <p:nvSpPr>
            <p:cNvPr id="7183" name="Text Box 15"/>
            <p:cNvSpPr txBox="1">
              <a:spLocks noChangeArrowheads="1"/>
            </p:cNvSpPr>
            <p:nvPr/>
          </p:nvSpPr>
          <p:spPr bwMode="auto">
            <a:xfrm>
              <a:off x="238" y="2542"/>
              <a:ext cx="46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latin typeface="Comic Sans MS" pitchFamily="66" charset="0"/>
                </a:rPr>
                <a:t>50,  65,  70,  70,  75,  85,   95,  100,  125,  130,  135,  140</a:t>
              </a:r>
            </a:p>
          </p:txBody>
        </p:sp>
        <p:sp>
          <p:nvSpPr>
            <p:cNvPr id="7184" name="Line 16"/>
            <p:cNvSpPr>
              <a:spLocks noChangeShapeType="1"/>
            </p:cNvSpPr>
            <p:nvPr/>
          </p:nvSpPr>
          <p:spPr bwMode="auto">
            <a:xfrm flipH="1" flipV="1">
              <a:off x="3401" y="2816"/>
              <a:ext cx="650" cy="32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5" name="Text Box 17"/>
            <p:cNvSpPr txBox="1">
              <a:spLocks noChangeArrowheads="1"/>
            </p:cNvSpPr>
            <p:nvPr/>
          </p:nvSpPr>
          <p:spPr bwMode="auto">
            <a:xfrm>
              <a:off x="3218" y="3181"/>
              <a:ext cx="1665" cy="2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FFCC"/>
                  </a:solidFill>
                  <a:latin typeface="Comic Sans MS" pitchFamily="66" charset="0"/>
                </a:rPr>
                <a:t>Ordered  data</a:t>
              </a:r>
            </a:p>
          </p:txBody>
        </p:sp>
      </p:grpSp>
      <p:sp>
        <p:nvSpPr>
          <p:cNvPr id="7189" name="Rectangle 21"/>
          <p:cNvSpPr>
            <a:spLocks noChangeArrowheads="1"/>
          </p:cNvSpPr>
          <p:nvPr/>
        </p:nvSpPr>
        <p:spPr bwMode="auto">
          <a:xfrm>
            <a:off x="0" y="0"/>
            <a:ext cx="9144000" cy="260350"/>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90" name="Rectangle 22"/>
          <p:cNvSpPr>
            <a:spLocks noChangeArrowheads="1"/>
          </p:cNvSpPr>
          <p:nvPr/>
        </p:nvSpPr>
        <p:spPr bwMode="auto">
          <a:xfrm>
            <a:off x="0" y="6742113"/>
            <a:ext cx="9144000" cy="246062"/>
          </a:xfrm>
          <a:prstGeom prst="rect">
            <a:avLst/>
          </a:prstGeom>
          <a:gradFill rotWithShape="1">
            <a:gsLst>
              <a:gs pos="0">
                <a:srgbClr val="F8F8F8">
                  <a:gamma/>
                  <a:shade val="66275"/>
                  <a:invGamma/>
                </a:srgbClr>
              </a:gs>
              <a:gs pos="50000">
                <a:srgbClr val="F8F8F8"/>
              </a:gs>
              <a:gs pos="100000">
                <a:srgbClr val="F8F8F8">
                  <a:gamma/>
                  <a:shade val="6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91" name="Rectangle 23"/>
          <p:cNvSpPr>
            <a:spLocks noChangeArrowheads="1"/>
          </p:cNvSpPr>
          <p:nvPr/>
        </p:nvSpPr>
        <p:spPr bwMode="auto">
          <a:xfrm>
            <a:off x="0"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92" name="Rectangle 24"/>
          <p:cNvSpPr>
            <a:spLocks noChangeArrowheads="1"/>
          </p:cNvSpPr>
          <p:nvPr/>
        </p:nvSpPr>
        <p:spPr bwMode="auto">
          <a:xfrm>
            <a:off x="8893175" y="0"/>
            <a:ext cx="250825" cy="6858000"/>
          </a:xfrm>
          <a:prstGeom prst="rect">
            <a:avLst/>
          </a:prstGeom>
          <a:gradFill rotWithShape="1">
            <a:gsLst>
              <a:gs pos="0">
                <a:srgbClr val="F8F8F8">
                  <a:gamma/>
                  <a:shade val="66275"/>
                  <a:invGamma/>
                </a:srgbClr>
              </a:gs>
              <a:gs pos="50000">
                <a:srgbClr val="F8F8F8"/>
              </a:gs>
              <a:gs pos="100000">
                <a:srgbClr val="F8F8F8">
                  <a:gamma/>
                  <a:shade val="6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99171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wipe(left)">
                                      <p:cBhvr>
                                        <p:cTn id="27"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8064896" cy="5328592"/>
          </a:xfrm>
        </p:spPr>
        <p:txBody>
          <a:bodyPr>
            <a:noAutofit/>
          </a:bodyPr>
          <a:lstStyle/>
          <a:p>
            <a:r>
              <a:rPr lang="en-GB" sz="4800" dirty="0" smtClean="0"/>
              <a:t>Hey diddle </a:t>
            </a:r>
            <a:r>
              <a:rPr lang="en-GB" sz="4800" dirty="0" err="1" smtClean="0"/>
              <a:t>diddle</a:t>
            </a:r>
            <a:r>
              <a:rPr lang="en-GB" sz="4800" dirty="0" smtClean="0"/>
              <a:t> the median’s the middle, you add and divide for the mean.</a:t>
            </a:r>
            <a:br>
              <a:rPr lang="en-GB" sz="4800" dirty="0" smtClean="0"/>
            </a:br>
            <a:r>
              <a:rPr lang="en-GB" sz="4800" dirty="0" smtClean="0"/>
              <a:t>The mode is the one that you see the most and the range is the difference between.</a:t>
            </a:r>
            <a:endParaRPr lang="en-GB" sz="4800" dirty="0"/>
          </a:p>
        </p:txBody>
      </p:sp>
      <p:pic>
        <p:nvPicPr>
          <p:cNvPr id="5122" name="Picture 2" descr="C:\Users\dhughes5\AppData\Local\Microsoft\Windows\Temporary Internet Files\Content.IE5\G9DLYQ21\MC90044149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88640"/>
            <a:ext cx="1252508" cy="1252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hughes5\AppData\Local\Microsoft\Windows\Temporary Internet Files\Content.IE5\G9DLYQ21\MC90044149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013176"/>
            <a:ext cx="1252508" cy="125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0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1143000"/>
          </a:xfrm>
        </p:spPr>
        <p:txBody>
          <a:bodyPr>
            <a:normAutofit fontScale="90000"/>
          </a:bodyPr>
          <a:lstStyle/>
          <a:p>
            <a:r>
              <a:rPr lang="en-GB" dirty="0" smtClean="0"/>
              <a:t/>
            </a:r>
            <a:br>
              <a:rPr lang="en-GB" dirty="0" smtClean="0"/>
            </a:br>
            <a:r>
              <a:rPr lang="en-GB" sz="5300" b="1" dirty="0" smtClean="0">
                <a:latin typeface="Big Reed Roman" panose="00000400000000000000" pitchFamily="2" charset="0"/>
              </a:rPr>
              <a:t>Qualitative or Quantitative?</a:t>
            </a:r>
            <a:br>
              <a:rPr lang="en-GB" sz="5300" b="1" dirty="0" smtClean="0">
                <a:latin typeface="Big Reed Roman" panose="00000400000000000000" pitchFamily="2" charset="0"/>
              </a:rPr>
            </a:br>
            <a:endParaRPr lang="en-GB" sz="5300" b="1" dirty="0">
              <a:latin typeface="Big Reed Roman" panose="00000400000000000000" pitchFamily="2" charset="0"/>
            </a:endParaRPr>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r>
              <a:rPr lang="en-GB" dirty="0" smtClean="0">
                <a:solidFill>
                  <a:srgbClr val="FF0000"/>
                </a:solidFill>
                <a:latin typeface="Big Reed Roman" panose="00000400000000000000" pitchFamily="2" charset="0"/>
              </a:rPr>
              <a:t>Complete the activity in the booklet, and check with the person sat next to you.</a:t>
            </a:r>
            <a:endParaRPr lang="en-GB" dirty="0">
              <a:solidFill>
                <a:srgbClr val="FF0000"/>
              </a:solidFill>
              <a:latin typeface="Big Reed Roman" panose="00000400000000000000"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717032"/>
            <a:ext cx="3161928" cy="194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11930946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5" name="TextBox 4"/>
          <p:cNvSpPr txBox="1"/>
          <p:nvPr/>
        </p:nvSpPr>
        <p:spPr>
          <a:xfrm>
            <a:off x="251520" y="2204864"/>
            <a:ext cx="8352928" cy="2523768"/>
          </a:xfrm>
          <a:prstGeom prst="rect">
            <a:avLst/>
          </a:prstGeom>
          <a:noFill/>
        </p:spPr>
        <p:txBody>
          <a:bodyPr wrap="square" rtlCol="0">
            <a:spAutoFit/>
          </a:bodyPr>
          <a:lstStyle/>
          <a:p>
            <a:r>
              <a:rPr lang="en-GB" sz="2800" b="1" dirty="0" smtClean="0"/>
              <a:t>Complete the questions on pg 35 of your research methods booklet.</a:t>
            </a:r>
          </a:p>
          <a:p>
            <a:endParaRPr lang="en-GB" sz="2800" b="1" dirty="0" smtClean="0"/>
          </a:p>
          <a:p>
            <a:r>
              <a:rPr lang="en-GB" sz="2800" b="1" dirty="0" smtClean="0"/>
              <a:t>If you did this over half term, complete the extension sheet.</a:t>
            </a:r>
          </a:p>
          <a:p>
            <a:endParaRPr lang="en-GB"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pic>
        <p:nvPicPr>
          <p:cNvPr id="179202" name="Picture 2"/>
          <p:cNvPicPr>
            <a:picLocks noChangeAspect="1" noChangeArrowheads="1"/>
          </p:cNvPicPr>
          <p:nvPr/>
        </p:nvPicPr>
        <p:blipFill>
          <a:blip r:embed="rId2" cstate="print"/>
          <a:srcRect l="31818" t="53766" r="29722" b="19657"/>
          <a:stretch>
            <a:fillRect/>
          </a:stretch>
        </p:blipFill>
        <p:spPr bwMode="auto">
          <a:xfrm>
            <a:off x="323528" y="2276872"/>
            <a:ext cx="8340080" cy="3240360"/>
          </a:xfrm>
          <a:prstGeom prst="rect">
            <a:avLst/>
          </a:prstGeom>
          <a:noFill/>
          <a:ln w="9525">
            <a:noFill/>
            <a:miter lim="800000"/>
            <a:headEnd/>
            <a:tailEnd/>
          </a:ln>
        </p:spPr>
      </p:pic>
      <p:sp>
        <p:nvSpPr>
          <p:cNvPr id="8" name="Rectangle 7"/>
          <p:cNvSpPr/>
          <p:nvPr/>
        </p:nvSpPr>
        <p:spPr>
          <a:xfrm>
            <a:off x="467544" y="1052736"/>
            <a:ext cx="794358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SAMS- Sample assessment materials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467544" y="1052736"/>
            <a:ext cx="794358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SAMS- Sample assessment materials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2274" name="Picture 2"/>
          <p:cNvPicPr>
            <a:picLocks noChangeAspect="1" noChangeArrowheads="1"/>
          </p:cNvPicPr>
          <p:nvPr/>
        </p:nvPicPr>
        <p:blipFill>
          <a:blip r:embed="rId2" cstate="print"/>
          <a:srcRect l="29051" t="16360" r="29722" b="38359"/>
          <a:stretch>
            <a:fillRect/>
          </a:stretch>
        </p:blipFill>
        <p:spPr bwMode="auto">
          <a:xfrm>
            <a:off x="899592" y="1988840"/>
            <a:ext cx="6984776" cy="4313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395536" y="1412776"/>
            <a:ext cx="8218853"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200" b="1" dirty="0" smtClean="0"/>
              <a:t>What are the advantages and disadvantages of </a:t>
            </a:r>
          </a:p>
          <a:p>
            <a:pPr algn="ctr"/>
            <a:r>
              <a:rPr lang="en-GB" sz="3200" b="1" dirty="0" smtClean="0"/>
              <a:t>each of these measures of central tendency?</a:t>
            </a:r>
          </a:p>
        </p:txBody>
      </p:sp>
      <p:pic>
        <p:nvPicPr>
          <p:cNvPr id="183298" name="Picture 2"/>
          <p:cNvPicPr>
            <a:picLocks noChangeAspect="1" noChangeArrowheads="1"/>
          </p:cNvPicPr>
          <p:nvPr/>
        </p:nvPicPr>
        <p:blipFill>
          <a:blip r:embed="rId2" cstate="print"/>
          <a:srcRect l="29605" t="52781" r="36082" b="15719"/>
          <a:stretch>
            <a:fillRect/>
          </a:stretch>
        </p:blipFill>
        <p:spPr bwMode="auto">
          <a:xfrm>
            <a:off x="971600" y="2564903"/>
            <a:ext cx="7272808" cy="3753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467544" y="1052736"/>
            <a:ext cx="794358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SAMS- Sample assessment materials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0226" name="Picture 2"/>
          <p:cNvPicPr>
            <a:picLocks noChangeAspect="1" noChangeArrowheads="1"/>
          </p:cNvPicPr>
          <p:nvPr/>
        </p:nvPicPr>
        <p:blipFill>
          <a:blip r:embed="rId2" cstate="print"/>
          <a:srcRect l="28498" t="14391" r="29722" b="6250"/>
          <a:stretch>
            <a:fillRect/>
          </a:stretch>
        </p:blipFill>
        <p:spPr bwMode="auto">
          <a:xfrm>
            <a:off x="2411760" y="1772816"/>
            <a:ext cx="4572000" cy="4882487"/>
          </a:xfrm>
          <a:prstGeom prst="rect">
            <a:avLst/>
          </a:prstGeom>
          <a:noFill/>
          <a:ln w="9525">
            <a:noFill/>
            <a:miter lim="800000"/>
            <a:headEnd/>
            <a:tailEnd/>
          </a:ln>
        </p:spPr>
      </p:pic>
    </p:spTree>
    <p:extLst>
      <p:ext uri="{BB962C8B-B14F-4D97-AF65-F5344CB8AC3E}">
        <p14:creationId xmlns:p14="http://schemas.microsoft.com/office/powerpoint/2010/main" val="343325136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central tendency</a:t>
            </a:r>
          </a:p>
          <a:p>
            <a:r>
              <a:rPr lang="en-GB" b="1" dirty="0" smtClean="0">
                <a:solidFill>
                  <a:srgbClr val="FF0000"/>
                </a:solidFill>
              </a:rPr>
              <a:t>Calculate </a:t>
            </a:r>
            <a:r>
              <a:rPr lang="en-GB" dirty="0" smtClean="0">
                <a:solidFill>
                  <a:schemeClr val="bg1"/>
                </a:solidFill>
              </a:rPr>
              <a:t>different measures of central tendency</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467544" y="1052736"/>
            <a:ext cx="794358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SAMS- Sample assessment materials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1250" name="Picture 2"/>
          <p:cNvPicPr>
            <a:picLocks noChangeAspect="1" noChangeArrowheads="1"/>
          </p:cNvPicPr>
          <p:nvPr/>
        </p:nvPicPr>
        <p:blipFill>
          <a:blip r:embed="rId2" cstate="print"/>
          <a:srcRect l="28498" t="15375" r="28334" b="19657"/>
          <a:stretch>
            <a:fillRect/>
          </a:stretch>
        </p:blipFill>
        <p:spPr bwMode="auto">
          <a:xfrm>
            <a:off x="1403648" y="1772816"/>
            <a:ext cx="5616624" cy="4752528"/>
          </a:xfrm>
          <a:prstGeom prst="rect">
            <a:avLst/>
          </a:prstGeom>
          <a:noFill/>
          <a:ln w="9525">
            <a:noFill/>
            <a:miter lim="800000"/>
            <a:headEnd/>
            <a:tailEnd/>
          </a:ln>
        </p:spPr>
      </p:pic>
    </p:spTree>
    <p:extLst>
      <p:ext uri="{BB962C8B-B14F-4D97-AF65-F5344CB8AC3E}">
        <p14:creationId xmlns:p14="http://schemas.microsoft.com/office/powerpoint/2010/main" val="28371612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601962" y="1412776"/>
            <a:ext cx="580601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a:t>
            </a:r>
          </a:p>
        </p:txBody>
      </p:sp>
      <p:sp>
        <p:nvSpPr>
          <p:cNvPr id="184321" name="Rectangle 1"/>
          <p:cNvSpPr>
            <a:spLocks noChangeArrowheads="1"/>
          </p:cNvSpPr>
          <p:nvPr/>
        </p:nvSpPr>
        <p:spPr bwMode="auto">
          <a:xfrm>
            <a:off x="395536" y="2708920"/>
            <a:ext cx="788436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These examine variability in data sets.  They help us understand whether scores in a data set are very similar or very different.  In other words </a:t>
            </a:r>
            <a:r>
              <a:rPr kumimoji="0" lang="en-GB" sz="32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how spread out scores are.</a:t>
            </a:r>
            <a:r>
              <a:rPr kumimoji="0" lang="en-GB" sz="3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619672" y="1124744"/>
            <a:ext cx="580601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a:t>
            </a:r>
          </a:p>
        </p:txBody>
      </p:sp>
      <p:sp>
        <p:nvSpPr>
          <p:cNvPr id="9" name="Rectangle 8"/>
          <p:cNvSpPr/>
          <p:nvPr/>
        </p:nvSpPr>
        <p:spPr>
          <a:xfrm>
            <a:off x="683568" y="2132856"/>
            <a:ext cx="7056784" cy="2554545"/>
          </a:xfrm>
          <a:prstGeom prst="rect">
            <a:avLst/>
          </a:prstGeom>
        </p:spPr>
        <p:txBody>
          <a:bodyPr wrap="square">
            <a:spAutoFit/>
          </a:bodyPr>
          <a:lstStyle/>
          <a:p>
            <a:r>
              <a:rPr lang="en-GB" sz="3200" b="1" dirty="0" smtClean="0">
                <a:solidFill>
                  <a:srgbClr val="FF0000"/>
                </a:solidFill>
              </a:rPr>
              <a:t>Range – </a:t>
            </a:r>
            <a:r>
              <a:rPr lang="en-GB" sz="3200" b="1" dirty="0" smtClean="0"/>
              <a:t>This is the simplest measure of dispersion.  It tells us over how many numbers a distribution is spread.  It is the difference between the highest and the lowest score + 1. </a:t>
            </a:r>
            <a:endParaRPr lang="en-GB" sz="32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833240" y="1124744"/>
            <a:ext cx="737887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 </a:t>
            </a:r>
            <a:r>
              <a:rPr lang="en-GB" sz="4400" b="1" dirty="0" smtClean="0">
                <a:solidFill>
                  <a:srgbClr val="FF0000"/>
                </a:solidFill>
              </a:rPr>
              <a:t>Range</a:t>
            </a:r>
          </a:p>
        </p:txBody>
      </p:sp>
      <p:sp>
        <p:nvSpPr>
          <p:cNvPr id="195585" name="Rectangle 1"/>
          <p:cNvSpPr>
            <a:spLocks noChangeArrowheads="1"/>
          </p:cNvSpPr>
          <p:nvPr/>
        </p:nvSpPr>
        <p:spPr bwMode="auto">
          <a:xfrm>
            <a:off x="0" y="1988840"/>
            <a:ext cx="9144000" cy="452431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problem with this is that extreme values affect the result.</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e.g.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10 11 11 12 12 13 13 13 14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10 11 11 12 12 13 13 13 20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One single figure changes the range from 5 to 11.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2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Calculate the range for the following data sets and comment on what it tells us.</a:t>
            </a:r>
            <a:endParaRPr kumimoji="0" lang="en-GB"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12 10 8 4 18 8</a:t>
            </a:r>
            <a:endParaRPr kumimoji="0" lang="en-GB"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0 0 4 5 20 22 19</a:t>
            </a:r>
            <a:endParaRPr kumimoji="0" lang="en-GB"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0 19 21 18 22</a:t>
            </a:r>
            <a:endParaRPr kumimoji="0" lang="en-GB"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2 3 3 3 4 4 4 4 5 5 5 6</a:t>
            </a:r>
            <a:endParaRPr kumimoji="0" lang="en-GB"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547664" y="908720"/>
            <a:ext cx="593425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 </a:t>
            </a:r>
          </a:p>
          <a:p>
            <a:pPr algn="ctr"/>
            <a:r>
              <a:rPr lang="en-GB" sz="4400" b="1" dirty="0" smtClean="0">
                <a:solidFill>
                  <a:srgbClr val="FF0000"/>
                </a:solidFill>
              </a:rPr>
              <a:t>Standard deviation!</a:t>
            </a:r>
          </a:p>
        </p:txBody>
      </p:sp>
      <p:sp>
        <p:nvSpPr>
          <p:cNvPr id="195585" name="Rectangle 1"/>
          <p:cNvSpPr>
            <a:spLocks noChangeArrowheads="1"/>
          </p:cNvSpPr>
          <p:nvPr/>
        </p:nvSpPr>
        <p:spPr bwMode="auto">
          <a:xfrm>
            <a:off x="0" y="2654915"/>
            <a:ext cx="9144000" cy="304698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This is a much more useful measure of dispersion, as it tells us how far, on average, each score is from the mean.  The smaller the standard deviation the more scores are clustered around the mean, the larger the standard deviation is the more spread out are the scores.</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98658" name="Picture 25"/>
          <p:cNvPicPr>
            <a:picLocks noChangeAspect="1" noChangeArrowheads="1"/>
          </p:cNvPicPr>
          <p:nvPr/>
        </p:nvPicPr>
        <p:blipFill>
          <a:blip r:embed="rId2" cstate="print"/>
          <a:srcRect/>
          <a:stretch>
            <a:fillRect/>
          </a:stretch>
        </p:blipFill>
        <p:spPr bwMode="auto">
          <a:xfrm>
            <a:off x="6804249" y="5117580"/>
            <a:ext cx="2339752" cy="1740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1143000"/>
          </a:xfrm>
        </p:spPr>
        <p:txBody>
          <a:bodyPr>
            <a:normAutofit/>
          </a:bodyPr>
          <a:lstStyle/>
          <a:p>
            <a:r>
              <a:rPr lang="en-GB" sz="6600" b="1" dirty="0" smtClean="0">
                <a:latin typeface="Big Reed Roman" panose="00000400000000000000" pitchFamily="2" charset="0"/>
              </a:rPr>
              <a:t>Answers</a:t>
            </a:r>
            <a:endParaRPr lang="en-GB" sz="6600" b="1" dirty="0">
              <a:latin typeface="Big Reed Roman" panose="00000400000000000000" pitchFamily="2"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solidFill>
                  <a:srgbClr val="FF0000"/>
                </a:solidFill>
                <a:latin typeface="Big Reed Roman" panose="00000400000000000000" pitchFamily="2" charset="0"/>
              </a:rPr>
              <a:t>Quantitative</a:t>
            </a:r>
          </a:p>
          <a:p>
            <a:pPr marL="514350" indent="-514350">
              <a:buFont typeface="+mj-lt"/>
              <a:buAutoNum type="arabicPeriod"/>
            </a:pPr>
            <a:r>
              <a:rPr lang="en-GB" dirty="0" smtClean="0">
                <a:solidFill>
                  <a:srgbClr val="FF0000"/>
                </a:solidFill>
                <a:latin typeface="Big Reed Roman" panose="00000400000000000000" pitchFamily="2" charset="0"/>
              </a:rPr>
              <a:t>Quantitative</a:t>
            </a:r>
          </a:p>
          <a:p>
            <a:pPr marL="514350" indent="-514350">
              <a:buFont typeface="+mj-lt"/>
              <a:buAutoNum type="arabicPeriod"/>
            </a:pPr>
            <a:r>
              <a:rPr lang="en-GB" dirty="0" smtClean="0">
                <a:solidFill>
                  <a:srgbClr val="FF0000"/>
                </a:solidFill>
                <a:latin typeface="Big Reed Roman" panose="00000400000000000000" pitchFamily="2" charset="0"/>
              </a:rPr>
              <a:t>Qualitative</a:t>
            </a:r>
          </a:p>
          <a:p>
            <a:pPr marL="514350" indent="-514350">
              <a:buFont typeface="+mj-lt"/>
              <a:buAutoNum type="arabicPeriod"/>
            </a:pPr>
            <a:r>
              <a:rPr lang="en-GB" dirty="0" smtClean="0">
                <a:solidFill>
                  <a:srgbClr val="FF0000"/>
                </a:solidFill>
                <a:latin typeface="Big Reed Roman" panose="00000400000000000000" pitchFamily="2" charset="0"/>
              </a:rPr>
              <a:t>Quantitative</a:t>
            </a:r>
          </a:p>
          <a:p>
            <a:pPr marL="514350" indent="-514350">
              <a:buFont typeface="+mj-lt"/>
              <a:buAutoNum type="arabicPeriod"/>
            </a:pPr>
            <a:r>
              <a:rPr lang="en-GB" dirty="0" smtClean="0">
                <a:solidFill>
                  <a:srgbClr val="FF0000"/>
                </a:solidFill>
                <a:latin typeface="Big Reed Roman" panose="00000400000000000000" pitchFamily="2" charset="0"/>
              </a:rPr>
              <a:t>Quantitative</a:t>
            </a:r>
          </a:p>
          <a:p>
            <a:pPr marL="514350" indent="-514350">
              <a:buFont typeface="+mj-lt"/>
              <a:buAutoNum type="arabicPeriod"/>
            </a:pPr>
            <a:r>
              <a:rPr lang="en-GB" dirty="0" smtClean="0">
                <a:solidFill>
                  <a:srgbClr val="FF0000"/>
                </a:solidFill>
                <a:latin typeface="Big Reed Roman" panose="00000400000000000000" pitchFamily="2" charset="0"/>
              </a:rPr>
              <a:t>Quantitative</a:t>
            </a:r>
          </a:p>
          <a:p>
            <a:pPr marL="514350" indent="-514350">
              <a:buFont typeface="+mj-lt"/>
              <a:buAutoNum type="arabicPeriod"/>
            </a:pPr>
            <a:r>
              <a:rPr lang="en-GB" dirty="0" smtClean="0">
                <a:solidFill>
                  <a:srgbClr val="FF0000"/>
                </a:solidFill>
                <a:latin typeface="Big Reed Roman" panose="00000400000000000000" pitchFamily="2" charset="0"/>
              </a:rPr>
              <a:t>Qualitative</a:t>
            </a:r>
          </a:p>
          <a:p>
            <a:endParaRPr lang="en-GB" dirty="0" smtClean="0"/>
          </a:p>
          <a:p>
            <a:endParaRPr lang="en-GB" dirty="0" smtClean="0"/>
          </a:p>
          <a:p>
            <a:endParaRPr lang="en-GB" dirty="0"/>
          </a:p>
        </p:txBody>
      </p:sp>
      <p:pic>
        <p:nvPicPr>
          <p:cNvPr id="5122" name="Picture 2" descr="http://trickofmind.com/images/answ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492896"/>
            <a:ext cx="2857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36286162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547664" y="908720"/>
            <a:ext cx="593425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 </a:t>
            </a:r>
          </a:p>
          <a:p>
            <a:pPr algn="ctr"/>
            <a:r>
              <a:rPr lang="en-GB" sz="4400" b="1" dirty="0" smtClean="0">
                <a:solidFill>
                  <a:srgbClr val="FF0000"/>
                </a:solidFill>
              </a:rPr>
              <a:t>Standard deviation!</a:t>
            </a:r>
          </a:p>
        </p:txBody>
      </p:sp>
      <p:sp>
        <p:nvSpPr>
          <p:cNvPr id="195585" name="Rectangle 1"/>
          <p:cNvSpPr>
            <a:spLocks noChangeArrowheads="1"/>
          </p:cNvSpPr>
          <p:nvPr/>
        </p:nvSpPr>
        <p:spPr bwMode="auto">
          <a:xfrm>
            <a:off x="0" y="3393579"/>
            <a:ext cx="9144000" cy="156966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If you have the mean YOU ALWAYS do a standard deviation because you are calculating how far away from the mean the scores are!</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98658" name="Picture 25"/>
          <p:cNvPicPr>
            <a:picLocks noChangeAspect="1" noChangeArrowheads="1"/>
          </p:cNvPicPr>
          <p:nvPr/>
        </p:nvPicPr>
        <p:blipFill>
          <a:blip r:embed="rId2" cstate="print"/>
          <a:srcRect/>
          <a:stretch>
            <a:fillRect/>
          </a:stretch>
        </p:blipFill>
        <p:spPr bwMode="auto">
          <a:xfrm>
            <a:off x="6804249" y="5117580"/>
            <a:ext cx="2339752" cy="1740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547664" y="908720"/>
            <a:ext cx="593425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 </a:t>
            </a:r>
          </a:p>
          <a:p>
            <a:pPr algn="ctr"/>
            <a:r>
              <a:rPr lang="en-GB" sz="4400" b="1" dirty="0" smtClean="0">
                <a:solidFill>
                  <a:srgbClr val="FF0000"/>
                </a:solidFill>
              </a:rPr>
              <a:t>Standard deviation!</a:t>
            </a:r>
          </a:p>
        </p:txBody>
      </p:sp>
      <p:sp>
        <p:nvSpPr>
          <p:cNvPr id="195585" name="Rectangle 1"/>
          <p:cNvSpPr>
            <a:spLocks noChangeArrowheads="1"/>
          </p:cNvSpPr>
          <p:nvPr/>
        </p:nvSpPr>
        <p:spPr bwMode="auto">
          <a:xfrm>
            <a:off x="0" y="2441794"/>
            <a:ext cx="9144000" cy="181588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The bigger the standard deviation the more variation there is in the data.</a:t>
            </a:r>
            <a:r>
              <a:rPr lang="en-GB" sz="4000" dirty="0" smtClean="0">
                <a:solidFill>
                  <a:srgbClr val="FF0000"/>
                </a:solidFill>
                <a:latin typeface="Arial" pitchFamily="34" charset="0"/>
                <a:cs typeface="Arial" pitchFamily="34" charset="0"/>
              </a:rPr>
              <a:t> The more spread out the scores are.</a:t>
            </a:r>
            <a:endParaRPr lang="en-GB" sz="3200" b="1" dirty="0" smtClean="0"/>
          </a:p>
        </p:txBody>
      </p:sp>
      <p:cxnSp>
        <p:nvCxnSpPr>
          <p:cNvPr id="10" name="Straight Connector 9"/>
          <p:cNvCxnSpPr/>
          <p:nvPr/>
        </p:nvCxnSpPr>
        <p:spPr>
          <a:xfrm flipV="1">
            <a:off x="899592" y="4725144"/>
            <a:ext cx="5040560" cy="7200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899592" y="5877272"/>
            <a:ext cx="5040560" cy="72008"/>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915816" y="4869160"/>
            <a:ext cx="576064" cy="461665"/>
          </a:xfrm>
          <a:prstGeom prst="rect">
            <a:avLst/>
          </a:prstGeom>
          <a:noFill/>
        </p:spPr>
        <p:txBody>
          <a:bodyPr wrap="square" rtlCol="0">
            <a:spAutoFit/>
          </a:bodyPr>
          <a:lstStyle/>
          <a:p>
            <a:r>
              <a:rPr lang="en-GB" sz="2400" b="1" dirty="0" smtClean="0"/>
              <a:t>5</a:t>
            </a:r>
            <a:endParaRPr lang="en-GB" sz="2400" b="1" dirty="0"/>
          </a:p>
        </p:txBody>
      </p:sp>
      <p:sp>
        <p:nvSpPr>
          <p:cNvPr id="13" name="TextBox 12"/>
          <p:cNvSpPr txBox="1"/>
          <p:nvPr/>
        </p:nvSpPr>
        <p:spPr>
          <a:xfrm>
            <a:off x="3059832" y="6021288"/>
            <a:ext cx="576064" cy="461665"/>
          </a:xfrm>
          <a:prstGeom prst="rect">
            <a:avLst/>
          </a:prstGeom>
          <a:noFill/>
        </p:spPr>
        <p:txBody>
          <a:bodyPr wrap="square" rtlCol="0">
            <a:spAutoFit/>
          </a:bodyPr>
          <a:lstStyle/>
          <a:p>
            <a:r>
              <a:rPr lang="en-GB" sz="2400" b="1" dirty="0" smtClean="0"/>
              <a:t>5</a:t>
            </a:r>
            <a:endParaRPr lang="en-GB" sz="2400" b="1" dirty="0"/>
          </a:p>
        </p:txBody>
      </p:sp>
      <p:sp>
        <p:nvSpPr>
          <p:cNvPr id="14" name="TextBox 13"/>
          <p:cNvSpPr txBox="1"/>
          <p:nvPr/>
        </p:nvSpPr>
        <p:spPr>
          <a:xfrm>
            <a:off x="755576" y="4869160"/>
            <a:ext cx="576064" cy="461665"/>
          </a:xfrm>
          <a:prstGeom prst="rect">
            <a:avLst/>
          </a:prstGeom>
          <a:noFill/>
        </p:spPr>
        <p:txBody>
          <a:bodyPr wrap="square" rtlCol="0">
            <a:spAutoFit/>
          </a:bodyPr>
          <a:lstStyle/>
          <a:p>
            <a:r>
              <a:rPr lang="en-GB" sz="2400" b="1" dirty="0" smtClean="0"/>
              <a:t>0</a:t>
            </a:r>
            <a:endParaRPr lang="en-GB" sz="2400" b="1" dirty="0"/>
          </a:p>
        </p:txBody>
      </p:sp>
      <p:sp>
        <p:nvSpPr>
          <p:cNvPr id="15" name="TextBox 14"/>
          <p:cNvSpPr txBox="1"/>
          <p:nvPr/>
        </p:nvSpPr>
        <p:spPr>
          <a:xfrm>
            <a:off x="827584" y="6093296"/>
            <a:ext cx="576064" cy="461665"/>
          </a:xfrm>
          <a:prstGeom prst="rect">
            <a:avLst/>
          </a:prstGeom>
          <a:noFill/>
        </p:spPr>
        <p:txBody>
          <a:bodyPr wrap="square" rtlCol="0">
            <a:spAutoFit/>
          </a:bodyPr>
          <a:lstStyle/>
          <a:p>
            <a:r>
              <a:rPr lang="en-GB" sz="2400" b="1" dirty="0" smtClean="0"/>
              <a:t>0</a:t>
            </a:r>
            <a:endParaRPr lang="en-GB" sz="2400" b="1" dirty="0"/>
          </a:p>
        </p:txBody>
      </p:sp>
      <p:sp>
        <p:nvSpPr>
          <p:cNvPr id="16" name="TextBox 15"/>
          <p:cNvSpPr txBox="1"/>
          <p:nvPr/>
        </p:nvSpPr>
        <p:spPr>
          <a:xfrm>
            <a:off x="5508104" y="4869160"/>
            <a:ext cx="576064" cy="461665"/>
          </a:xfrm>
          <a:prstGeom prst="rect">
            <a:avLst/>
          </a:prstGeom>
          <a:noFill/>
        </p:spPr>
        <p:txBody>
          <a:bodyPr wrap="square" rtlCol="0">
            <a:spAutoFit/>
          </a:bodyPr>
          <a:lstStyle/>
          <a:p>
            <a:r>
              <a:rPr lang="en-GB" sz="2400" b="1" dirty="0" smtClean="0"/>
              <a:t>10</a:t>
            </a:r>
            <a:endParaRPr lang="en-GB" sz="2400" b="1" dirty="0"/>
          </a:p>
        </p:txBody>
      </p:sp>
      <p:sp>
        <p:nvSpPr>
          <p:cNvPr id="17" name="TextBox 16"/>
          <p:cNvSpPr txBox="1"/>
          <p:nvPr/>
        </p:nvSpPr>
        <p:spPr>
          <a:xfrm>
            <a:off x="5580112" y="5949280"/>
            <a:ext cx="576064" cy="461665"/>
          </a:xfrm>
          <a:prstGeom prst="rect">
            <a:avLst/>
          </a:prstGeom>
          <a:noFill/>
        </p:spPr>
        <p:txBody>
          <a:bodyPr wrap="square" rtlCol="0">
            <a:spAutoFit/>
          </a:bodyPr>
          <a:lstStyle/>
          <a:p>
            <a:r>
              <a:rPr lang="en-GB" sz="2400" b="1" dirty="0" smtClean="0"/>
              <a:t>10</a:t>
            </a:r>
            <a:endParaRPr lang="en-GB" sz="2400" b="1" dirty="0"/>
          </a:p>
        </p:txBody>
      </p:sp>
      <p:sp>
        <p:nvSpPr>
          <p:cNvPr id="18" name="TextBox 17"/>
          <p:cNvSpPr txBox="1"/>
          <p:nvPr/>
        </p:nvSpPr>
        <p:spPr>
          <a:xfrm>
            <a:off x="2555776" y="4581128"/>
            <a:ext cx="576064" cy="461665"/>
          </a:xfrm>
          <a:prstGeom prst="rect">
            <a:avLst/>
          </a:prstGeom>
          <a:noFill/>
        </p:spPr>
        <p:txBody>
          <a:bodyPr wrap="square" rtlCol="0">
            <a:spAutoFit/>
          </a:bodyPr>
          <a:lstStyle/>
          <a:p>
            <a:r>
              <a:rPr lang="en-GB" sz="2400" b="1" dirty="0" smtClean="0"/>
              <a:t>x</a:t>
            </a:r>
            <a:endParaRPr lang="en-GB" sz="2400" b="1" dirty="0"/>
          </a:p>
        </p:txBody>
      </p:sp>
      <p:sp>
        <p:nvSpPr>
          <p:cNvPr id="19" name="TextBox 18"/>
          <p:cNvSpPr txBox="1"/>
          <p:nvPr/>
        </p:nvSpPr>
        <p:spPr>
          <a:xfrm>
            <a:off x="3386093" y="4560107"/>
            <a:ext cx="576064" cy="461665"/>
          </a:xfrm>
          <a:prstGeom prst="rect">
            <a:avLst/>
          </a:prstGeom>
          <a:noFill/>
        </p:spPr>
        <p:txBody>
          <a:bodyPr wrap="square" rtlCol="0">
            <a:spAutoFit/>
          </a:bodyPr>
          <a:lstStyle/>
          <a:p>
            <a:r>
              <a:rPr lang="en-GB" sz="2400" b="1" dirty="0" smtClean="0"/>
              <a:t>x</a:t>
            </a:r>
            <a:endParaRPr lang="en-GB" sz="2400" b="1" dirty="0"/>
          </a:p>
        </p:txBody>
      </p:sp>
      <p:sp>
        <p:nvSpPr>
          <p:cNvPr id="20" name="TextBox 19"/>
          <p:cNvSpPr txBox="1"/>
          <p:nvPr/>
        </p:nvSpPr>
        <p:spPr>
          <a:xfrm>
            <a:off x="2771800" y="4581128"/>
            <a:ext cx="576064" cy="461665"/>
          </a:xfrm>
          <a:prstGeom prst="rect">
            <a:avLst/>
          </a:prstGeom>
          <a:noFill/>
        </p:spPr>
        <p:txBody>
          <a:bodyPr wrap="square" rtlCol="0">
            <a:spAutoFit/>
          </a:bodyPr>
          <a:lstStyle/>
          <a:p>
            <a:r>
              <a:rPr lang="en-GB" sz="2400" b="1" dirty="0" smtClean="0"/>
              <a:t>x</a:t>
            </a:r>
            <a:endParaRPr lang="en-GB" sz="2400" b="1" dirty="0"/>
          </a:p>
        </p:txBody>
      </p:sp>
      <p:sp>
        <p:nvSpPr>
          <p:cNvPr id="21" name="TextBox 20"/>
          <p:cNvSpPr txBox="1"/>
          <p:nvPr/>
        </p:nvSpPr>
        <p:spPr>
          <a:xfrm>
            <a:off x="1403648" y="5733256"/>
            <a:ext cx="576064" cy="461665"/>
          </a:xfrm>
          <a:prstGeom prst="rect">
            <a:avLst/>
          </a:prstGeom>
          <a:noFill/>
        </p:spPr>
        <p:txBody>
          <a:bodyPr wrap="square" rtlCol="0">
            <a:spAutoFit/>
          </a:bodyPr>
          <a:lstStyle/>
          <a:p>
            <a:r>
              <a:rPr lang="en-GB" sz="2400" b="1" dirty="0" smtClean="0"/>
              <a:t>x</a:t>
            </a:r>
            <a:endParaRPr lang="en-GB" sz="2400" b="1" dirty="0"/>
          </a:p>
        </p:txBody>
      </p:sp>
      <p:sp>
        <p:nvSpPr>
          <p:cNvPr id="22" name="TextBox 21"/>
          <p:cNvSpPr txBox="1"/>
          <p:nvPr/>
        </p:nvSpPr>
        <p:spPr>
          <a:xfrm>
            <a:off x="4860032" y="5661248"/>
            <a:ext cx="576064" cy="461665"/>
          </a:xfrm>
          <a:prstGeom prst="rect">
            <a:avLst/>
          </a:prstGeom>
          <a:noFill/>
        </p:spPr>
        <p:txBody>
          <a:bodyPr wrap="square" rtlCol="0">
            <a:spAutoFit/>
          </a:bodyPr>
          <a:lstStyle/>
          <a:p>
            <a:r>
              <a:rPr lang="en-GB" sz="2400" b="1" dirty="0" smtClean="0"/>
              <a:t>x</a:t>
            </a:r>
            <a:endParaRPr lang="en-GB" sz="2400" b="1" dirty="0"/>
          </a:p>
        </p:txBody>
      </p:sp>
      <p:sp>
        <p:nvSpPr>
          <p:cNvPr id="23" name="TextBox 22"/>
          <p:cNvSpPr txBox="1"/>
          <p:nvPr/>
        </p:nvSpPr>
        <p:spPr>
          <a:xfrm>
            <a:off x="6084168" y="4509120"/>
            <a:ext cx="2808312" cy="707886"/>
          </a:xfrm>
          <a:prstGeom prst="rect">
            <a:avLst/>
          </a:prstGeom>
          <a:solidFill>
            <a:schemeClr val="accent1">
              <a:lumMod val="60000"/>
              <a:lumOff val="40000"/>
            </a:schemeClr>
          </a:solidFill>
        </p:spPr>
        <p:txBody>
          <a:bodyPr wrap="square" rtlCol="0">
            <a:spAutoFit/>
          </a:bodyPr>
          <a:lstStyle/>
          <a:p>
            <a:r>
              <a:rPr lang="en-GB" sz="2000" dirty="0" smtClean="0"/>
              <a:t>If mean was 5 this would be a small SD</a:t>
            </a:r>
            <a:endParaRPr lang="en-GB" sz="2000" dirty="0"/>
          </a:p>
        </p:txBody>
      </p:sp>
      <p:sp>
        <p:nvSpPr>
          <p:cNvPr id="24" name="TextBox 23"/>
          <p:cNvSpPr txBox="1"/>
          <p:nvPr/>
        </p:nvSpPr>
        <p:spPr>
          <a:xfrm>
            <a:off x="6335688" y="5733256"/>
            <a:ext cx="2808312" cy="707886"/>
          </a:xfrm>
          <a:prstGeom prst="rect">
            <a:avLst/>
          </a:prstGeom>
          <a:solidFill>
            <a:schemeClr val="accent1">
              <a:lumMod val="60000"/>
              <a:lumOff val="40000"/>
            </a:schemeClr>
          </a:solidFill>
        </p:spPr>
        <p:txBody>
          <a:bodyPr wrap="square" rtlCol="0">
            <a:spAutoFit/>
          </a:bodyPr>
          <a:lstStyle/>
          <a:p>
            <a:r>
              <a:rPr lang="en-GB" sz="2000" dirty="0" smtClean="0"/>
              <a:t>If mean was 5 this would be a large SD</a:t>
            </a:r>
            <a:endParaRPr lang="en-GB" sz="20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547664" y="908720"/>
            <a:ext cx="593425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 </a:t>
            </a:r>
          </a:p>
          <a:p>
            <a:pPr algn="ctr"/>
            <a:r>
              <a:rPr lang="en-GB" sz="4400" b="1" dirty="0" smtClean="0">
                <a:solidFill>
                  <a:srgbClr val="FF0000"/>
                </a:solidFill>
              </a:rPr>
              <a:t>Standard deviation!</a:t>
            </a:r>
          </a:p>
        </p:txBody>
      </p:sp>
      <p:sp>
        <p:nvSpPr>
          <p:cNvPr id="195585" name="Rectangle 1"/>
          <p:cNvSpPr>
            <a:spLocks noChangeArrowheads="1"/>
          </p:cNvSpPr>
          <p:nvPr/>
        </p:nvSpPr>
        <p:spPr bwMode="auto">
          <a:xfrm>
            <a:off x="0" y="2492896"/>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The formula!</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98658" name="Picture 25"/>
          <p:cNvPicPr>
            <a:picLocks noChangeAspect="1" noChangeArrowheads="1"/>
          </p:cNvPicPr>
          <p:nvPr/>
        </p:nvPicPr>
        <p:blipFill>
          <a:blip r:embed="rId2" cstate="print"/>
          <a:srcRect/>
          <a:stretch>
            <a:fillRect/>
          </a:stretch>
        </p:blipFill>
        <p:spPr bwMode="auto">
          <a:xfrm>
            <a:off x="179512" y="3212976"/>
            <a:ext cx="4608512" cy="3428033"/>
          </a:xfrm>
          <a:prstGeom prst="rect">
            <a:avLst/>
          </a:prstGeom>
          <a:noFill/>
          <a:ln w="9525">
            <a:noFill/>
            <a:miter lim="800000"/>
            <a:headEnd/>
            <a:tailEnd/>
          </a:ln>
        </p:spPr>
      </p:pic>
      <p:sp>
        <p:nvSpPr>
          <p:cNvPr id="9" name="TextBox 8"/>
          <p:cNvSpPr txBox="1"/>
          <p:nvPr/>
        </p:nvSpPr>
        <p:spPr>
          <a:xfrm>
            <a:off x="4644008" y="3284984"/>
            <a:ext cx="4104456" cy="3108543"/>
          </a:xfrm>
          <a:prstGeom prst="rect">
            <a:avLst/>
          </a:prstGeom>
          <a:solidFill>
            <a:schemeClr val="accent1">
              <a:lumMod val="60000"/>
              <a:lumOff val="40000"/>
            </a:schemeClr>
          </a:solidFill>
        </p:spPr>
        <p:txBody>
          <a:bodyPr wrap="square" rtlCol="0">
            <a:spAutoFit/>
          </a:bodyPr>
          <a:lstStyle/>
          <a:p>
            <a:r>
              <a:rPr lang="en-GB" sz="2800" dirty="0" smtClean="0"/>
              <a:t>You will be given the formula but need to know how to use it.</a:t>
            </a:r>
          </a:p>
          <a:p>
            <a:r>
              <a:rPr lang="en-GB" sz="2800" dirty="0" smtClean="0"/>
              <a:t>You will often be given a table with gaps in for you to calculate or substitute gaps in to.</a:t>
            </a:r>
            <a:endParaRPr lang="en-GB" sz="28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8" name="Rectangle 7"/>
          <p:cNvSpPr/>
          <p:nvPr/>
        </p:nvSpPr>
        <p:spPr>
          <a:xfrm>
            <a:off x="1547664" y="908720"/>
            <a:ext cx="593425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t>Measures of dispersion! </a:t>
            </a:r>
          </a:p>
          <a:p>
            <a:pPr algn="ctr"/>
            <a:r>
              <a:rPr lang="en-GB" sz="4400" b="1" dirty="0" smtClean="0">
                <a:solidFill>
                  <a:srgbClr val="FF0000"/>
                </a:solidFill>
              </a:rPr>
              <a:t>Standard deviation!</a:t>
            </a:r>
          </a:p>
        </p:txBody>
      </p:sp>
      <p:sp>
        <p:nvSpPr>
          <p:cNvPr id="195585" name="Rectangle 1"/>
          <p:cNvSpPr>
            <a:spLocks noChangeArrowheads="1"/>
          </p:cNvSpPr>
          <p:nvPr/>
        </p:nvSpPr>
        <p:spPr bwMode="auto">
          <a:xfrm>
            <a:off x="0" y="2492896"/>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The formula! You need to know.....</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98658" name="Picture 25"/>
          <p:cNvPicPr>
            <a:picLocks noChangeAspect="1" noChangeArrowheads="1"/>
          </p:cNvPicPr>
          <p:nvPr/>
        </p:nvPicPr>
        <p:blipFill>
          <a:blip r:embed="rId2" cstate="print"/>
          <a:srcRect/>
          <a:stretch>
            <a:fillRect/>
          </a:stretch>
        </p:blipFill>
        <p:spPr bwMode="auto">
          <a:xfrm>
            <a:off x="179512" y="3212976"/>
            <a:ext cx="4608512" cy="3428033"/>
          </a:xfrm>
          <a:prstGeom prst="rect">
            <a:avLst/>
          </a:prstGeom>
          <a:noFill/>
          <a:ln w="9525">
            <a:noFill/>
            <a:miter lim="800000"/>
            <a:headEnd/>
            <a:tailEnd/>
          </a:ln>
        </p:spPr>
      </p:pic>
      <p:sp>
        <p:nvSpPr>
          <p:cNvPr id="9" name="TextBox 8"/>
          <p:cNvSpPr txBox="1"/>
          <p:nvPr/>
        </p:nvSpPr>
        <p:spPr>
          <a:xfrm>
            <a:off x="5940152" y="3284984"/>
            <a:ext cx="3203848" cy="954107"/>
          </a:xfrm>
          <a:prstGeom prst="rect">
            <a:avLst/>
          </a:prstGeom>
          <a:solidFill>
            <a:schemeClr val="accent1">
              <a:lumMod val="60000"/>
              <a:lumOff val="40000"/>
            </a:schemeClr>
          </a:solidFill>
        </p:spPr>
        <p:txBody>
          <a:bodyPr wrap="square" rtlCol="0">
            <a:spAutoFit/>
          </a:bodyPr>
          <a:lstStyle/>
          <a:p>
            <a:r>
              <a:rPr lang="en-GB" sz="2800" dirty="0" smtClean="0"/>
              <a:t>Sigma </a:t>
            </a:r>
          </a:p>
          <a:p>
            <a:r>
              <a:rPr lang="en-GB" sz="2800" dirty="0" smtClean="0"/>
              <a:t>Means the sum of</a:t>
            </a:r>
            <a:endParaRPr lang="en-GB" sz="2800" dirty="0"/>
          </a:p>
        </p:txBody>
      </p:sp>
      <p:pic>
        <p:nvPicPr>
          <p:cNvPr id="199682" name="Picture 2" descr="http://i1181.photobucket.com/albums/x437/cbradley251/capital-sigma_zpsddb4ed5c.png">
            <a:hlinkClick r:id="rId3"/>
          </p:cNvPr>
          <p:cNvPicPr>
            <a:picLocks noChangeAspect="1" noChangeArrowheads="1"/>
          </p:cNvPicPr>
          <p:nvPr/>
        </p:nvPicPr>
        <p:blipFill>
          <a:blip r:embed="rId4" cstate="print"/>
          <a:srcRect/>
          <a:stretch>
            <a:fillRect/>
          </a:stretch>
        </p:blipFill>
        <p:spPr bwMode="auto">
          <a:xfrm>
            <a:off x="5076056" y="3429000"/>
            <a:ext cx="664689" cy="720080"/>
          </a:xfrm>
          <a:prstGeom prst="rect">
            <a:avLst/>
          </a:prstGeom>
          <a:noFill/>
        </p:spPr>
      </p:pic>
      <p:pic>
        <p:nvPicPr>
          <p:cNvPr id="10" name="Picture 25"/>
          <p:cNvPicPr>
            <a:picLocks noChangeAspect="1" noChangeArrowheads="1"/>
          </p:cNvPicPr>
          <p:nvPr/>
        </p:nvPicPr>
        <p:blipFill>
          <a:blip r:embed="rId2" cstate="print"/>
          <a:srcRect l="51381" t="27063" r="39244" b="56133"/>
          <a:stretch>
            <a:fillRect/>
          </a:stretch>
        </p:blipFill>
        <p:spPr bwMode="auto">
          <a:xfrm>
            <a:off x="5220072" y="4437112"/>
            <a:ext cx="432048" cy="576064"/>
          </a:xfrm>
          <a:prstGeom prst="rect">
            <a:avLst/>
          </a:prstGeom>
          <a:noFill/>
          <a:ln w="9525">
            <a:noFill/>
            <a:miter lim="800000"/>
            <a:headEnd/>
            <a:tailEnd/>
          </a:ln>
        </p:spPr>
      </p:pic>
      <p:sp>
        <p:nvSpPr>
          <p:cNvPr id="11" name="TextBox 10"/>
          <p:cNvSpPr txBox="1"/>
          <p:nvPr/>
        </p:nvSpPr>
        <p:spPr>
          <a:xfrm>
            <a:off x="5940152" y="4365104"/>
            <a:ext cx="3203848" cy="523220"/>
          </a:xfrm>
          <a:prstGeom prst="rect">
            <a:avLst/>
          </a:prstGeom>
          <a:solidFill>
            <a:schemeClr val="accent1">
              <a:lumMod val="60000"/>
              <a:lumOff val="40000"/>
            </a:schemeClr>
          </a:solidFill>
        </p:spPr>
        <p:txBody>
          <a:bodyPr wrap="square" rtlCol="0">
            <a:spAutoFit/>
          </a:bodyPr>
          <a:lstStyle/>
          <a:p>
            <a:r>
              <a:rPr lang="en-GB" sz="2800" dirty="0" smtClean="0"/>
              <a:t>Means raw score</a:t>
            </a:r>
            <a:endParaRPr lang="en-GB" sz="2800" dirty="0"/>
          </a:p>
        </p:txBody>
      </p:sp>
      <p:pic>
        <p:nvPicPr>
          <p:cNvPr id="12" name="Picture 25"/>
          <p:cNvPicPr>
            <a:picLocks noChangeAspect="1" noChangeArrowheads="1"/>
          </p:cNvPicPr>
          <p:nvPr/>
        </p:nvPicPr>
        <p:blipFill>
          <a:blip r:embed="rId2" cstate="print"/>
          <a:srcRect l="70130" t="24962" r="18932" b="56133"/>
          <a:stretch>
            <a:fillRect/>
          </a:stretch>
        </p:blipFill>
        <p:spPr bwMode="auto">
          <a:xfrm>
            <a:off x="5148064" y="5229200"/>
            <a:ext cx="504056" cy="648072"/>
          </a:xfrm>
          <a:prstGeom prst="rect">
            <a:avLst/>
          </a:prstGeom>
          <a:noFill/>
          <a:ln w="9525">
            <a:noFill/>
            <a:miter lim="800000"/>
            <a:headEnd/>
            <a:tailEnd/>
          </a:ln>
        </p:spPr>
      </p:pic>
      <p:sp>
        <p:nvSpPr>
          <p:cNvPr id="13" name="TextBox 12"/>
          <p:cNvSpPr txBox="1"/>
          <p:nvPr/>
        </p:nvSpPr>
        <p:spPr>
          <a:xfrm>
            <a:off x="5940152" y="5301208"/>
            <a:ext cx="3203848" cy="523220"/>
          </a:xfrm>
          <a:prstGeom prst="rect">
            <a:avLst/>
          </a:prstGeom>
          <a:solidFill>
            <a:schemeClr val="accent1">
              <a:lumMod val="60000"/>
              <a:lumOff val="40000"/>
            </a:schemeClr>
          </a:solidFill>
        </p:spPr>
        <p:txBody>
          <a:bodyPr wrap="square" rtlCol="0">
            <a:spAutoFit/>
          </a:bodyPr>
          <a:lstStyle/>
          <a:p>
            <a:r>
              <a:rPr lang="en-GB" sz="2800" dirty="0" smtClean="0"/>
              <a:t>Means the mean</a:t>
            </a:r>
            <a:endParaRPr lang="en-GB" sz="2800" dirty="0"/>
          </a:p>
        </p:txBody>
      </p:sp>
      <p:pic>
        <p:nvPicPr>
          <p:cNvPr id="14" name="Picture 25"/>
          <p:cNvPicPr>
            <a:picLocks noChangeAspect="1" noChangeArrowheads="1"/>
          </p:cNvPicPr>
          <p:nvPr/>
        </p:nvPicPr>
        <p:blipFill>
          <a:blip r:embed="rId2" cstate="print"/>
          <a:srcRect l="45130" t="50169" r="43932" b="35127"/>
          <a:stretch>
            <a:fillRect/>
          </a:stretch>
        </p:blipFill>
        <p:spPr bwMode="auto">
          <a:xfrm>
            <a:off x="5148064" y="5949280"/>
            <a:ext cx="504056" cy="504056"/>
          </a:xfrm>
          <a:prstGeom prst="rect">
            <a:avLst/>
          </a:prstGeom>
          <a:noFill/>
          <a:ln w="9525">
            <a:noFill/>
            <a:miter lim="800000"/>
            <a:headEnd/>
            <a:tailEnd/>
          </a:ln>
        </p:spPr>
      </p:pic>
      <p:sp>
        <p:nvSpPr>
          <p:cNvPr id="15" name="TextBox 14"/>
          <p:cNvSpPr txBox="1"/>
          <p:nvPr/>
        </p:nvSpPr>
        <p:spPr>
          <a:xfrm>
            <a:off x="5940152" y="6021288"/>
            <a:ext cx="3203848" cy="523220"/>
          </a:xfrm>
          <a:prstGeom prst="rect">
            <a:avLst/>
          </a:prstGeom>
          <a:solidFill>
            <a:schemeClr val="accent1">
              <a:lumMod val="60000"/>
              <a:lumOff val="40000"/>
            </a:schemeClr>
          </a:solidFill>
        </p:spPr>
        <p:txBody>
          <a:bodyPr wrap="square" rtlCol="0">
            <a:spAutoFit/>
          </a:bodyPr>
          <a:lstStyle/>
          <a:p>
            <a:r>
              <a:rPr lang="en-GB" sz="2800" dirty="0" smtClean="0"/>
              <a:t>Number of p’pants</a:t>
            </a:r>
            <a:endParaRPr lang="en-GB" sz="28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95585"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1 – Calculate the mean</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17" name="Table 16"/>
          <p:cNvGraphicFramePr>
            <a:graphicFrameLocks noGrp="1"/>
          </p:cNvGraphicFramePr>
          <p:nvPr/>
        </p:nvGraphicFramePr>
        <p:xfrm>
          <a:off x="539552" y="1628800"/>
          <a:ext cx="7704855" cy="4678296"/>
        </p:xfrm>
        <a:graphic>
          <a:graphicData uri="http://schemas.openxmlformats.org/drawingml/2006/table">
            <a:tbl>
              <a:tblPr firstRow="1" bandRow="1">
                <a:tableStyleId>{5C22544A-7EE6-4342-B048-85BDC9FD1C3A}</a:tableStyleId>
              </a:tblPr>
              <a:tblGrid>
                <a:gridCol w="2568285"/>
                <a:gridCol w="2568285"/>
                <a:gridCol w="2568285"/>
              </a:tblGrid>
              <a:tr h="307318">
                <a:tc>
                  <a:txBody>
                    <a:bodyPr/>
                    <a:lstStyle/>
                    <a:p>
                      <a:r>
                        <a:rPr lang="en-GB" sz="1600" dirty="0" smtClean="0"/>
                        <a:t>Raw Data</a:t>
                      </a:r>
                      <a:endParaRPr lang="en-GB" sz="1600" dirty="0"/>
                    </a:p>
                  </a:txBody>
                  <a:tcPr marT="45069" marB="45069"/>
                </a:tc>
                <a:tc>
                  <a:txBody>
                    <a:bodyPr/>
                    <a:lstStyle/>
                    <a:p>
                      <a:r>
                        <a:rPr lang="en-GB" sz="1600" dirty="0" smtClean="0"/>
                        <a:t>x-xˉ</a:t>
                      </a:r>
                      <a:endParaRPr lang="en-GB" sz="1600" dirty="0"/>
                    </a:p>
                  </a:txBody>
                  <a:tcPr marT="45069" marB="450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(x-xˉ)²</a:t>
                      </a:r>
                    </a:p>
                  </a:txBody>
                  <a:tcPr marT="45069" marB="45069"/>
                </a:tc>
              </a:tr>
              <a:tr h="307318">
                <a:tc>
                  <a:txBody>
                    <a:bodyPr/>
                    <a:lstStyle/>
                    <a:p>
                      <a:r>
                        <a:rPr lang="en-GB" sz="1600" dirty="0" smtClean="0"/>
                        <a:t>6</a:t>
                      </a:r>
                      <a:endParaRPr lang="en-GB" sz="1600" dirty="0"/>
                    </a:p>
                  </a:txBody>
                  <a:tcPr marT="45069" marB="45069"/>
                </a:tc>
                <a:tc>
                  <a:txBody>
                    <a:bodyPr/>
                    <a:lstStyle/>
                    <a:p>
                      <a:endParaRPr lang="en-GB" sz="2000" dirty="0"/>
                    </a:p>
                  </a:txBody>
                  <a:tcPr marT="45069" marB="45069"/>
                </a:tc>
                <a:tc>
                  <a:txBody>
                    <a:bodyPr/>
                    <a:lstStyle/>
                    <a:p>
                      <a:endParaRPr lang="en-GB" sz="2000" dirty="0"/>
                    </a:p>
                  </a:txBody>
                  <a:tcPr marT="45069" marB="45069"/>
                </a:tc>
              </a:tr>
              <a:tr h="307318">
                <a:tc>
                  <a:txBody>
                    <a:bodyPr/>
                    <a:lstStyle/>
                    <a:p>
                      <a:r>
                        <a:rPr lang="en-GB" sz="1600" dirty="0" smtClean="0"/>
                        <a:t>5</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1</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9</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8</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6</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6</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11</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9</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12</a:t>
                      </a:r>
                      <a:endParaRPr lang="en-GB" sz="1600" dirty="0"/>
                    </a:p>
                  </a:txBody>
                  <a:tcPr marT="45069" marB="45069"/>
                </a:tc>
                <a:tc>
                  <a:txBody>
                    <a:bodyPr/>
                    <a:lstStyle/>
                    <a:p>
                      <a:endParaRPr lang="en-GB" sz="2000" dirty="0"/>
                    </a:p>
                  </a:txBody>
                  <a:tcPr marT="45069" marB="45069"/>
                </a:tc>
                <a:tc>
                  <a:txBody>
                    <a:bodyPr/>
                    <a:lstStyle/>
                    <a:p>
                      <a:endParaRPr lang="en-GB" sz="2000" dirty="0"/>
                    </a:p>
                  </a:txBody>
                  <a:tcPr marT="45069" marB="45069"/>
                </a:tc>
              </a:tr>
              <a:tr h="360555">
                <a:tc>
                  <a:txBody>
                    <a:bodyPr/>
                    <a:lstStyle/>
                    <a:p>
                      <a:r>
                        <a:rPr lang="en-GB" sz="1600" b="1" dirty="0" smtClean="0"/>
                        <a:t>Mean = 7.3</a:t>
                      </a:r>
                      <a:endParaRPr lang="en-GB" sz="1600" b="1" dirty="0"/>
                    </a:p>
                  </a:txBody>
                  <a:tcPr marT="45069" marB="45069"/>
                </a:tc>
                <a:tc>
                  <a:txBody>
                    <a:bodyPr/>
                    <a:lstStyle/>
                    <a:p>
                      <a:endParaRPr lang="en-GB" sz="1600" dirty="0"/>
                    </a:p>
                  </a:txBody>
                  <a:tcPr marT="45069" marB="45069"/>
                </a:tc>
                <a:tc>
                  <a:txBody>
                    <a:bodyPr/>
                    <a:lstStyle/>
                    <a:p>
                      <a:endParaRPr lang="en-US" sz="2000" dirty="0"/>
                    </a:p>
                  </a:txBody>
                  <a:tcPr marT="45069" marB="45069">
                    <a:blipFill rotWithShape="1">
                      <a:blip r:embed="rId2"/>
                      <a:stretch>
                        <a:fillRect l="-200238" t="-1105882" r="-238" b="-160784"/>
                      </a:stretch>
                    </a:blipFill>
                  </a:tcPr>
                </a:tc>
              </a:tr>
            </a:tbl>
          </a:graphicData>
        </a:graphic>
      </p:graphicFrame>
      <p:sp>
        <p:nvSpPr>
          <p:cNvPr id="18" name="Oval 17"/>
          <p:cNvSpPr/>
          <p:nvPr/>
        </p:nvSpPr>
        <p:spPr>
          <a:xfrm>
            <a:off x="251520" y="5805264"/>
            <a:ext cx="216024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95585"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2 – x – x  = raw data – the mean</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17" name="Table 16"/>
          <p:cNvGraphicFramePr>
            <a:graphicFrameLocks noGrp="1"/>
          </p:cNvGraphicFramePr>
          <p:nvPr/>
        </p:nvGraphicFramePr>
        <p:xfrm>
          <a:off x="539552" y="1628800"/>
          <a:ext cx="7704855" cy="4678296"/>
        </p:xfrm>
        <a:graphic>
          <a:graphicData uri="http://schemas.openxmlformats.org/drawingml/2006/table">
            <a:tbl>
              <a:tblPr firstRow="1" bandRow="1">
                <a:tableStyleId>{5C22544A-7EE6-4342-B048-85BDC9FD1C3A}</a:tableStyleId>
              </a:tblPr>
              <a:tblGrid>
                <a:gridCol w="2568285"/>
                <a:gridCol w="2568285"/>
                <a:gridCol w="2568285"/>
              </a:tblGrid>
              <a:tr h="307318">
                <a:tc>
                  <a:txBody>
                    <a:bodyPr/>
                    <a:lstStyle/>
                    <a:p>
                      <a:r>
                        <a:rPr lang="en-GB" sz="1600" dirty="0" smtClean="0"/>
                        <a:t>Raw Data</a:t>
                      </a:r>
                      <a:endParaRPr lang="en-GB" sz="1600" dirty="0"/>
                    </a:p>
                  </a:txBody>
                  <a:tcPr marT="45069" marB="45069"/>
                </a:tc>
                <a:tc>
                  <a:txBody>
                    <a:bodyPr/>
                    <a:lstStyle/>
                    <a:p>
                      <a:r>
                        <a:rPr lang="en-GB" sz="1600" dirty="0" smtClean="0"/>
                        <a:t>x-xˉ</a:t>
                      </a:r>
                      <a:endParaRPr lang="en-GB" sz="1600" dirty="0"/>
                    </a:p>
                  </a:txBody>
                  <a:tcPr marT="45069" marB="450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(x-xˉ)²</a:t>
                      </a:r>
                    </a:p>
                  </a:txBody>
                  <a:tcPr marT="45069" marB="45069"/>
                </a:tc>
              </a:tr>
              <a:tr h="307318">
                <a:tc>
                  <a:txBody>
                    <a:bodyPr/>
                    <a:lstStyle/>
                    <a:p>
                      <a:r>
                        <a:rPr lang="en-GB" sz="1600" dirty="0" smtClean="0"/>
                        <a:t>6</a:t>
                      </a:r>
                      <a:endParaRPr lang="en-GB" sz="1600" dirty="0"/>
                    </a:p>
                  </a:txBody>
                  <a:tcPr marT="45069" marB="45069"/>
                </a:tc>
                <a:tc>
                  <a:txBody>
                    <a:bodyPr/>
                    <a:lstStyle/>
                    <a:p>
                      <a:endParaRPr lang="en-GB" sz="2000" dirty="0"/>
                    </a:p>
                  </a:txBody>
                  <a:tcPr marT="45069" marB="45069"/>
                </a:tc>
                <a:tc>
                  <a:txBody>
                    <a:bodyPr/>
                    <a:lstStyle/>
                    <a:p>
                      <a:endParaRPr lang="en-GB" sz="2000" dirty="0"/>
                    </a:p>
                  </a:txBody>
                  <a:tcPr marT="45069" marB="45069"/>
                </a:tc>
              </a:tr>
              <a:tr h="307318">
                <a:tc>
                  <a:txBody>
                    <a:bodyPr/>
                    <a:lstStyle/>
                    <a:p>
                      <a:r>
                        <a:rPr lang="en-GB" sz="1600" dirty="0" smtClean="0"/>
                        <a:t>5</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1</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9</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8</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6</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6</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11</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9</a:t>
                      </a:r>
                      <a:endParaRPr lang="en-GB" sz="1600" dirty="0"/>
                    </a:p>
                  </a:txBody>
                  <a:tcPr marT="45069" marB="45069"/>
                </a:tc>
                <a:tc>
                  <a:txBody>
                    <a:bodyPr/>
                    <a:lstStyle/>
                    <a:p>
                      <a:endParaRPr lang="en-GB" sz="2000"/>
                    </a:p>
                  </a:txBody>
                  <a:tcPr marT="45069" marB="45069"/>
                </a:tc>
                <a:tc>
                  <a:txBody>
                    <a:bodyPr/>
                    <a:lstStyle/>
                    <a:p>
                      <a:endParaRPr lang="en-GB" sz="2000"/>
                    </a:p>
                  </a:txBody>
                  <a:tcPr marT="45069" marB="45069"/>
                </a:tc>
              </a:tr>
              <a:tr h="307318">
                <a:tc>
                  <a:txBody>
                    <a:bodyPr/>
                    <a:lstStyle/>
                    <a:p>
                      <a:r>
                        <a:rPr lang="en-GB" sz="1600" dirty="0" smtClean="0"/>
                        <a:t>12</a:t>
                      </a:r>
                      <a:endParaRPr lang="en-GB" sz="1600" dirty="0"/>
                    </a:p>
                  </a:txBody>
                  <a:tcPr marT="45069" marB="45069"/>
                </a:tc>
                <a:tc>
                  <a:txBody>
                    <a:bodyPr/>
                    <a:lstStyle/>
                    <a:p>
                      <a:endParaRPr lang="en-GB" sz="2000" dirty="0"/>
                    </a:p>
                  </a:txBody>
                  <a:tcPr marT="45069" marB="45069"/>
                </a:tc>
                <a:tc>
                  <a:txBody>
                    <a:bodyPr/>
                    <a:lstStyle/>
                    <a:p>
                      <a:endParaRPr lang="en-GB" sz="2000" dirty="0"/>
                    </a:p>
                  </a:txBody>
                  <a:tcPr marT="45069" marB="45069"/>
                </a:tc>
              </a:tr>
              <a:tr h="360555">
                <a:tc>
                  <a:txBody>
                    <a:bodyPr/>
                    <a:lstStyle/>
                    <a:p>
                      <a:r>
                        <a:rPr lang="en-GB" sz="1600" b="1" dirty="0" smtClean="0"/>
                        <a:t>Mean = 7.3</a:t>
                      </a:r>
                      <a:endParaRPr lang="en-GB" sz="1600" b="1" dirty="0"/>
                    </a:p>
                  </a:txBody>
                  <a:tcPr marT="45069" marB="45069"/>
                </a:tc>
                <a:tc>
                  <a:txBody>
                    <a:bodyPr/>
                    <a:lstStyle/>
                    <a:p>
                      <a:endParaRPr lang="en-GB" sz="1600" dirty="0"/>
                    </a:p>
                  </a:txBody>
                  <a:tcPr marT="45069" marB="45069"/>
                </a:tc>
                <a:tc>
                  <a:txBody>
                    <a:bodyPr/>
                    <a:lstStyle/>
                    <a:p>
                      <a:endParaRPr lang="en-US" sz="2000" dirty="0"/>
                    </a:p>
                  </a:txBody>
                  <a:tcPr marT="45069" marB="45069">
                    <a:blipFill rotWithShape="1">
                      <a:blip r:embed="rId2"/>
                      <a:stretch>
                        <a:fillRect l="-200238" t="-1105882" r="-238" b="-160784"/>
                      </a:stretch>
                    </a:blipFill>
                  </a:tcPr>
                </a:tc>
              </a:tr>
            </a:tbl>
          </a:graphicData>
        </a:graphic>
      </p:graphicFrame>
      <p:cxnSp>
        <p:nvCxnSpPr>
          <p:cNvPr id="9" name="Straight Connector 8"/>
          <p:cNvCxnSpPr/>
          <p:nvPr/>
        </p:nvCxnSpPr>
        <p:spPr>
          <a:xfrm>
            <a:off x="2051720" y="1124744"/>
            <a:ext cx="288032"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95585"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2 – x – x  = raw data – the mean</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9" name="Straight Connector 8"/>
          <p:cNvCxnSpPr/>
          <p:nvPr/>
        </p:nvCxnSpPr>
        <p:spPr>
          <a:xfrm>
            <a:off x="2051720" y="1124744"/>
            <a:ext cx="288032"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8" name="Table 7"/>
          <p:cNvGraphicFramePr>
            <a:graphicFrameLocks noGrp="1"/>
          </p:cNvGraphicFramePr>
          <p:nvPr/>
        </p:nvGraphicFramePr>
        <p:xfrm>
          <a:off x="539552" y="1916832"/>
          <a:ext cx="7704855" cy="3744956"/>
        </p:xfrm>
        <a:graphic>
          <a:graphicData uri="http://schemas.openxmlformats.org/drawingml/2006/table">
            <a:tbl>
              <a:tblPr firstRow="1" bandRow="1">
                <a:tableStyleId>{5C22544A-7EE6-4342-B048-85BDC9FD1C3A}</a:tableStyleId>
              </a:tblPr>
              <a:tblGrid>
                <a:gridCol w="2568285"/>
                <a:gridCol w="2568285"/>
                <a:gridCol w="2568285"/>
              </a:tblGrid>
              <a:tr h="307318">
                <a:tc>
                  <a:txBody>
                    <a:bodyPr/>
                    <a:lstStyle/>
                    <a:p>
                      <a:r>
                        <a:rPr lang="en-GB" sz="1400" dirty="0" smtClean="0"/>
                        <a:t>Raw Data</a:t>
                      </a:r>
                      <a:endParaRPr lang="en-GB" sz="1400" dirty="0"/>
                    </a:p>
                  </a:txBody>
                  <a:tcPr marT="45069" marB="45069"/>
                </a:tc>
                <a:tc>
                  <a:txBody>
                    <a:bodyPr/>
                    <a:lstStyle/>
                    <a:p>
                      <a:r>
                        <a:rPr lang="en-GB" sz="1400" dirty="0" smtClean="0"/>
                        <a:t>x-xˉ</a:t>
                      </a:r>
                      <a:endParaRPr lang="en-GB" sz="1400" dirty="0"/>
                    </a:p>
                  </a:txBody>
                  <a:tcPr marT="45069" marB="450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(x-xˉ)²</a:t>
                      </a:r>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5</a:t>
                      </a:r>
                      <a:endParaRPr lang="en-GB" sz="1400" dirty="0"/>
                    </a:p>
                  </a:txBody>
                  <a:tcPr marT="45069" marB="45069"/>
                </a:tc>
                <a:tc>
                  <a:txBody>
                    <a:bodyPr/>
                    <a:lstStyle/>
                    <a:p>
                      <a:r>
                        <a:rPr lang="en-GB" sz="1400" dirty="0" smtClean="0"/>
                        <a:t>-2.3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1</a:t>
                      </a:r>
                      <a:endParaRPr lang="en-GB" sz="1400" dirty="0"/>
                    </a:p>
                  </a:txBody>
                  <a:tcPr marT="45069" marB="45069"/>
                </a:tc>
                <a:tc>
                  <a:txBody>
                    <a:bodyPr/>
                    <a:lstStyle/>
                    <a:p>
                      <a:r>
                        <a:rPr lang="en-GB" sz="1400" dirty="0" smtClean="0"/>
                        <a:t>-6.3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8</a:t>
                      </a:r>
                      <a:endParaRPr lang="en-GB" sz="1400" dirty="0"/>
                    </a:p>
                  </a:txBody>
                  <a:tcPr marT="45069" marB="45069"/>
                </a:tc>
                <a:tc>
                  <a:txBody>
                    <a:bodyPr/>
                    <a:lstStyle/>
                    <a:p>
                      <a:r>
                        <a:rPr lang="en-GB" sz="1400" dirty="0" smtClean="0"/>
                        <a:t>0.7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11</a:t>
                      </a:r>
                      <a:endParaRPr lang="en-GB" sz="1400" dirty="0"/>
                    </a:p>
                  </a:txBody>
                  <a:tcPr marT="45069" marB="45069"/>
                </a:tc>
                <a:tc>
                  <a:txBody>
                    <a:bodyPr/>
                    <a:lstStyle/>
                    <a:p>
                      <a:r>
                        <a:rPr lang="en-GB" sz="1400" dirty="0" smtClean="0"/>
                        <a:t>3.7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12</a:t>
                      </a:r>
                      <a:endParaRPr lang="en-GB" sz="1400" dirty="0"/>
                    </a:p>
                  </a:txBody>
                  <a:tcPr marT="45069" marB="45069"/>
                </a:tc>
                <a:tc>
                  <a:txBody>
                    <a:bodyPr/>
                    <a:lstStyle/>
                    <a:p>
                      <a:r>
                        <a:rPr lang="en-GB" sz="1400" dirty="0" smtClean="0"/>
                        <a:t>4.7</a:t>
                      </a:r>
                      <a:endParaRPr lang="en-GB" sz="1400" dirty="0"/>
                    </a:p>
                  </a:txBody>
                  <a:tcPr marT="45069" marB="45069"/>
                </a:tc>
                <a:tc>
                  <a:txBody>
                    <a:bodyPr/>
                    <a:lstStyle/>
                    <a:p>
                      <a:endParaRPr lang="en-GB" sz="1400" dirty="0"/>
                    </a:p>
                  </a:txBody>
                  <a:tcPr marT="45069" marB="45069"/>
                </a:tc>
              </a:tr>
              <a:tr h="360555">
                <a:tc>
                  <a:txBody>
                    <a:bodyPr/>
                    <a:lstStyle/>
                    <a:p>
                      <a:r>
                        <a:rPr lang="en-GB" sz="1400" b="1" dirty="0" smtClean="0"/>
                        <a:t>Mean = 7.3</a:t>
                      </a:r>
                      <a:endParaRPr lang="en-GB" sz="1400" b="1" dirty="0"/>
                    </a:p>
                  </a:txBody>
                  <a:tcPr marT="45069" marB="45069"/>
                </a:tc>
                <a:tc>
                  <a:txBody>
                    <a:bodyPr/>
                    <a:lstStyle/>
                    <a:p>
                      <a:endParaRPr lang="en-GB" sz="1400" dirty="0"/>
                    </a:p>
                  </a:txBody>
                  <a:tcPr marT="45069" marB="45069"/>
                </a:tc>
                <a:tc>
                  <a:txBody>
                    <a:bodyPr/>
                    <a:lstStyle/>
                    <a:p>
                      <a:endParaRPr lang="en-US" sz="1800" dirty="0"/>
                    </a:p>
                  </a:txBody>
                  <a:tcPr marT="45069" marB="45069">
                    <a:blipFill rotWithShape="1">
                      <a:blip r:embed="rId2"/>
                      <a:stretch>
                        <a:fillRect l="-200238" t="-1105882" r="-238" b="-160784"/>
                      </a:stretch>
                    </a:blipFill>
                  </a:tcPr>
                </a:tc>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95585"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3  (x – x )</a:t>
            </a:r>
            <a:r>
              <a:rPr lang="en-GB" sz="3200" b="1" baseline="30000" dirty="0" smtClean="0"/>
              <a:t> 2</a:t>
            </a:r>
            <a:r>
              <a:rPr lang="en-GB" sz="3200" b="1" dirty="0" smtClean="0"/>
              <a:t> = column 2 squared</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9" name="Straight Connector 8"/>
          <p:cNvCxnSpPr/>
          <p:nvPr/>
        </p:nvCxnSpPr>
        <p:spPr>
          <a:xfrm>
            <a:off x="2051720" y="1124744"/>
            <a:ext cx="288032"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8" name="Table 7"/>
          <p:cNvGraphicFramePr>
            <a:graphicFrameLocks noGrp="1"/>
          </p:cNvGraphicFramePr>
          <p:nvPr/>
        </p:nvGraphicFramePr>
        <p:xfrm>
          <a:off x="539552" y="1916832"/>
          <a:ext cx="7704855" cy="3744956"/>
        </p:xfrm>
        <a:graphic>
          <a:graphicData uri="http://schemas.openxmlformats.org/drawingml/2006/table">
            <a:tbl>
              <a:tblPr firstRow="1" bandRow="1">
                <a:tableStyleId>{5C22544A-7EE6-4342-B048-85BDC9FD1C3A}</a:tableStyleId>
              </a:tblPr>
              <a:tblGrid>
                <a:gridCol w="2568285"/>
                <a:gridCol w="2568285"/>
                <a:gridCol w="2568285"/>
              </a:tblGrid>
              <a:tr h="307318">
                <a:tc>
                  <a:txBody>
                    <a:bodyPr/>
                    <a:lstStyle/>
                    <a:p>
                      <a:r>
                        <a:rPr lang="en-GB" sz="1400" dirty="0" smtClean="0"/>
                        <a:t>Raw Data</a:t>
                      </a:r>
                      <a:endParaRPr lang="en-GB" sz="1400" dirty="0"/>
                    </a:p>
                  </a:txBody>
                  <a:tcPr marT="45069" marB="45069"/>
                </a:tc>
                <a:tc>
                  <a:txBody>
                    <a:bodyPr/>
                    <a:lstStyle/>
                    <a:p>
                      <a:r>
                        <a:rPr lang="en-GB" sz="1400" dirty="0" smtClean="0"/>
                        <a:t>x-xˉ</a:t>
                      </a:r>
                      <a:endParaRPr lang="en-GB" sz="1400" dirty="0"/>
                    </a:p>
                  </a:txBody>
                  <a:tcPr marT="45069" marB="450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(x-xˉ)²</a:t>
                      </a:r>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5</a:t>
                      </a:r>
                      <a:endParaRPr lang="en-GB" sz="1400" dirty="0"/>
                    </a:p>
                  </a:txBody>
                  <a:tcPr marT="45069" marB="45069"/>
                </a:tc>
                <a:tc>
                  <a:txBody>
                    <a:bodyPr/>
                    <a:lstStyle/>
                    <a:p>
                      <a:r>
                        <a:rPr lang="en-GB" sz="1400" dirty="0" smtClean="0"/>
                        <a:t>-2.3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1</a:t>
                      </a:r>
                      <a:endParaRPr lang="en-GB" sz="1400" dirty="0"/>
                    </a:p>
                  </a:txBody>
                  <a:tcPr marT="45069" marB="45069"/>
                </a:tc>
                <a:tc>
                  <a:txBody>
                    <a:bodyPr/>
                    <a:lstStyle/>
                    <a:p>
                      <a:r>
                        <a:rPr lang="en-GB" sz="1400" dirty="0" smtClean="0"/>
                        <a:t>-6.3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8</a:t>
                      </a:r>
                      <a:endParaRPr lang="en-GB" sz="1400" dirty="0"/>
                    </a:p>
                  </a:txBody>
                  <a:tcPr marT="45069" marB="45069"/>
                </a:tc>
                <a:tc>
                  <a:txBody>
                    <a:bodyPr/>
                    <a:lstStyle/>
                    <a:p>
                      <a:r>
                        <a:rPr lang="en-GB" sz="1400" dirty="0" smtClean="0"/>
                        <a:t>0.7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11</a:t>
                      </a:r>
                      <a:endParaRPr lang="en-GB" sz="1400" dirty="0"/>
                    </a:p>
                  </a:txBody>
                  <a:tcPr marT="45069" marB="45069"/>
                </a:tc>
                <a:tc>
                  <a:txBody>
                    <a:bodyPr/>
                    <a:lstStyle/>
                    <a:p>
                      <a:r>
                        <a:rPr lang="en-GB" sz="1400" dirty="0" smtClean="0"/>
                        <a:t>3.7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endParaRPr lang="en-GB" sz="1400" dirty="0"/>
                    </a:p>
                  </a:txBody>
                  <a:tcPr marT="45069" marB="45069"/>
                </a:tc>
              </a:tr>
              <a:tr h="307318">
                <a:tc>
                  <a:txBody>
                    <a:bodyPr/>
                    <a:lstStyle/>
                    <a:p>
                      <a:r>
                        <a:rPr lang="en-GB" sz="1400" dirty="0" smtClean="0"/>
                        <a:t>12</a:t>
                      </a:r>
                      <a:endParaRPr lang="en-GB" sz="1400" dirty="0"/>
                    </a:p>
                  </a:txBody>
                  <a:tcPr marT="45069" marB="45069"/>
                </a:tc>
                <a:tc>
                  <a:txBody>
                    <a:bodyPr/>
                    <a:lstStyle/>
                    <a:p>
                      <a:r>
                        <a:rPr lang="en-GB" sz="1400" dirty="0" smtClean="0"/>
                        <a:t>4.7</a:t>
                      </a:r>
                      <a:endParaRPr lang="en-GB" sz="1400" dirty="0"/>
                    </a:p>
                  </a:txBody>
                  <a:tcPr marT="45069" marB="45069"/>
                </a:tc>
                <a:tc>
                  <a:txBody>
                    <a:bodyPr/>
                    <a:lstStyle/>
                    <a:p>
                      <a:endParaRPr lang="en-GB" sz="1400" dirty="0"/>
                    </a:p>
                  </a:txBody>
                  <a:tcPr marT="45069" marB="45069"/>
                </a:tc>
              </a:tr>
              <a:tr h="360555">
                <a:tc>
                  <a:txBody>
                    <a:bodyPr/>
                    <a:lstStyle/>
                    <a:p>
                      <a:r>
                        <a:rPr lang="en-GB" sz="1400" b="1" dirty="0" smtClean="0"/>
                        <a:t>Mean = 7.3</a:t>
                      </a:r>
                      <a:endParaRPr lang="en-GB" sz="1400" b="1" dirty="0"/>
                    </a:p>
                  </a:txBody>
                  <a:tcPr marT="45069" marB="45069"/>
                </a:tc>
                <a:tc>
                  <a:txBody>
                    <a:bodyPr/>
                    <a:lstStyle/>
                    <a:p>
                      <a:endParaRPr lang="en-GB" sz="1400" dirty="0"/>
                    </a:p>
                  </a:txBody>
                  <a:tcPr marT="45069" marB="45069"/>
                </a:tc>
                <a:tc>
                  <a:txBody>
                    <a:bodyPr/>
                    <a:lstStyle/>
                    <a:p>
                      <a:endParaRPr lang="en-US" sz="1800" dirty="0"/>
                    </a:p>
                  </a:txBody>
                  <a:tcPr marT="45069" marB="45069">
                    <a:blipFill rotWithShape="1">
                      <a:blip r:embed="rId2"/>
                      <a:stretch>
                        <a:fillRect l="-200238" t="-1105882" r="-238" b="-160784"/>
                      </a:stretch>
                    </a:blipFill>
                  </a:tcPr>
                </a:tc>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95585"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3  (x – x )</a:t>
            </a:r>
            <a:r>
              <a:rPr lang="en-GB" sz="3200" b="1" baseline="30000" dirty="0" smtClean="0"/>
              <a:t> 2</a:t>
            </a:r>
            <a:r>
              <a:rPr lang="en-GB" sz="3200" b="1" dirty="0" smtClean="0"/>
              <a:t> = column 2 squared</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9" name="Straight Connector 8"/>
          <p:cNvCxnSpPr/>
          <p:nvPr/>
        </p:nvCxnSpPr>
        <p:spPr>
          <a:xfrm>
            <a:off x="2051720" y="1124744"/>
            <a:ext cx="288032"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10" name="Table 9"/>
          <p:cNvGraphicFramePr>
            <a:graphicFrameLocks noGrp="1"/>
          </p:cNvGraphicFramePr>
          <p:nvPr/>
        </p:nvGraphicFramePr>
        <p:xfrm>
          <a:off x="539552" y="1988840"/>
          <a:ext cx="7704855" cy="3744956"/>
        </p:xfrm>
        <a:graphic>
          <a:graphicData uri="http://schemas.openxmlformats.org/drawingml/2006/table">
            <a:tbl>
              <a:tblPr firstRow="1" bandRow="1">
                <a:tableStyleId>{5C22544A-7EE6-4342-B048-85BDC9FD1C3A}</a:tableStyleId>
              </a:tblPr>
              <a:tblGrid>
                <a:gridCol w="2568285"/>
                <a:gridCol w="2568285"/>
                <a:gridCol w="2568285"/>
              </a:tblGrid>
              <a:tr h="307318">
                <a:tc>
                  <a:txBody>
                    <a:bodyPr/>
                    <a:lstStyle/>
                    <a:p>
                      <a:r>
                        <a:rPr lang="en-GB" sz="1400" dirty="0" smtClean="0"/>
                        <a:t>Raw Data</a:t>
                      </a:r>
                      <a:endParaRPr lang="en-GB" sz="1400" dirty="0"/>
                    </a:p>
                  </a:txBody>
                  <a:tcPr marT="45069" marB="45069"/>
                </a:tc>
                <a:tc>
                  <a:txBody>
                    <a:bodyPr/>
                    <a:lstStyle/>
                    <a:p>
                      <a:r>
                        <a:rPr lang="en-GB" sz="1400" dirty="0" smtClean="0"/>
                        <a:t>x-xˉ</a:t>
                      </a:r>
                      <a:endParaRPr lang="en-GB" sz="1400" dirty="0"/>
                    </a:p>
                  </a:txBody>
                  <a:tcPr marT="45069" marB="450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(x-xˉ)²</a:t>
                      </a:r>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r>
                        <a:rPr lang="en-GB" sz="1400" dirty="0" smtClean="0"/>
                        <a:t>1.69</a:t>
                      </a:r>
                      <a:endParaRPr lang="en-GB" sz="1400" dirty="0"/>
                    </a:p>
                  </a:txBody>
                  <a:tcPr marT="45069" marB="45069"/>
                </a:tc>
              </a:tr>
              <a:tr h="307318">
                <a:tc>
                  <a:txBody>
                    <a:bodyPr/>
                    <a:lstStyle/>
                    <a:p>
                      <a:r>
                        <a:rPr lang="en-GB" sz="1400" dirty="0" smtClean="0"/>
                        <a:t>5</a:t>
                      </a:r>
                      <a:endParaRPr lang="en-GB" sz="1400" dirty="0"/>
                    </a:p>
                  </a:txBody>
                  <a:tcPr marT="45069" marB="45069"/>
                </a:tc>
                <a:tc>
                  <a:txBody>
                    <a:bodyPr/>
                    <a:lstStyle/>
                    <a:p>
                      <a:r>
                        <a:rPr lang="en-GB" sz="1400" dirty="0" smtClean="0"/>
                        <a:t>-2.3</a:t>
                      </a:r>
                      <a:endParaRPr lang="en-GB" sz="1400" dirty="0"/>
                    </a:p>
                  </a:txBody>
                  <a:tcPr marT="45069" marB="45069"/>
                </a:tc>
                <a:tc>
                  <a:txBody>
                    <a:bodyPr/>
                    <a:lstStyle/>
                    <a:p>
                      <a:r>
                        <a:rPr lang="en-GB" sz="1400" dirty="0" smtClean="0"/>
                        <a:t>5.29</a:t>
                      </a:r>
                      <a:endParaRPr lang="en-GB" sz="1400" dirty="0"/>
                    </a:p>
                  </a:txBody>
                  <a:tcPr marT="45069" marB="45069"/>
                </a:tc>
              </a:tr>
              <a:tr h="307318">
                <a:tc>
                  <a:txBody>
                    <a:bodyPr/>
                    <a:lstStyle/>
                    <a:p>
                      <a:r>
                        <a:rPr lang="en-GB" sz="1400" dirty="0" smtClean="0"/>
                        <a:t>1</a:t>
                      </a:r>
                      <a:endParaRPr lang="en-GB" sz="1400" dirty="0"/>
                    </a:p>
                  </a:txBody>
                  <a:tcPr marT="45069" marB="45069"/>
                </a:tc>
                <a:tc>
                  <a:txBody>
                    <a:bodyPr/>
                    <a:lstStyle/>
                    <a:p>
                      <a:r>
                        <a:rPr lang="en-GB" sz="1400" dirty="0" smtClean="0"/>
                        <a:t>-6.3</a:t>
                      </a:r>
                      <a:endParaRPr lang="en-GB" sz="1400" dirty="0"/>
                    </a:p>
                  </a:txBody>
                  <a:tcPr marT="45069" marB="45069"/>
                </a:tc>
                <a:tc>
                  <a:txBody>
                    <a:bodyPr/>
                    <a:lstStyle/>
                    <a:p>
                      <a:r>
                        <a:rPr lang="en-GB" sz="1400" dirty="0" smtClean="0"/>
                        <a:t>39.69</a:t>
                      </a:r>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r>
                        <a:rPr lang="en-GB" sz="1400" dirty="0" smtClean="0"/>
                        <a:t>2.89</a:t>
                      </a:r>
                      <a:endParaRPr lang="en-GB" sz="1400" dirty="0"/>
                    </a:p>
                  </a:txBody>
                  <a:tcPr marT="45069" marB="45069"/>
                </a:tc>
              </a:tr>
              <a:tr h="307318">
                <a:tc>
                  <a:txBody>
                    <a:bodyPr/>
                    <a:lstStyle/>
                    <a:p>
                      <a:r>
                        <a:rPr lang="en-GB" sz="1400" dirty="0" smtClean="0"/>
                        <a:t>8</a:t>
                      </a:r>
                      <a:endParaRPr lang="en-GB" sz="1400" dirty="0"/>
                    </a:p>
                  </a:txBody>
                  <a:tcPr marT="45069" marB="45069"/>
                </a:tc>
                <a:tc>
                  <a:txBody>
                    <a:bodyPr/>
                    <a:lstStyle/>
                    <a:p>
                      <a:r>
                        <a:rPr lang="en-GB" sz="1400" dirty="0" smtClean="0"/>
                        <a:t>0.7</a:t>
                      </a:r>
                      <a:endParaRPr lang="en-GB" sz="1400" dirty="0"/>
                    </a:p>
                  </a:txBody>
                  <a:tcPr marT="45069" marB="45069"/>
                </a:tc>
                <a:tc>
                  <a:txBody>
                    <a:bodyPr/>
                    <a:lstStyle/>
                    <a:p>
                      <a:r>
                        <a:rPr lang="en-GB" sz="1400" dirty="0" smtClean="0"/>
                        <a:t>0.49</a:t>
                      </a:r>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r>
                        <a:rPr lang="en-GB" sz="1400" dirty="0" smtClean="0"/>
                        <a:t>1.69</a:t>
                      </a:r>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r>
                        <a:rPr lang="en-GB" sz="1400" dirty="0" smtClean="0"/>
                        <a:t>1.69</a:t>
                      </a:r>
                      <a:endParaRPr lang="en-GB" sz="1400" dirty="0"/>
                    </a:p>
                  </a:txBody>
                  <a:tcPr marT="45069" marB="45069"/>
                </a:tc>
              </a:tr>
              <a:tr h="307318">
                <a:tc>
                  <a:txBody>
                    <a:bodyPr/>
                    <a:lstStyle/>
                    <a:p>
                      <a:r>
                        <a:rPr lang="en-GB" sz="1400" dirty="0" smtClean="0"/>
                        <a:t>11</a:t>
                      </a:r>
                      <a:endParaRPr lang="en-GB" sz="1400" dirty="0"/>
                    </a:p>
                  </a:txBody>
                  <a:tcPr marT="45069" marB="45069"/>
                </a:tc>
                <a:tc>
                  <a:txBody>
                    <a:bodyPr/>
                    <a:lstStyle/>
                    <a:p>
                      <a:r>
                        <a:rPr lang="en-GB" sz="1400" dirty="0" smtClean="0"/>
                        <a:t>3.7</a:t>
                      </a:r>
                      <a:endParaRPr lang="en-GB" sz="1400" dirty="0"/>
                    </a:p>
                  </a:txBody>
                  <a:tcPr marT="45069" marB="45069"/>
                </a:tc>
                <a:tc>
                  <a:txBody>
                    <a:bodyPr/>
                    <a:lstStyle/>
                    <a:p>
                      <a:r>
                        <a:rPr lang="en-GB" sz="1400" dirty="0" smtClean="0"/>
                        <a:t>13.69</a:t>
                      </a:r>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r>
                        <a:rPr lang="en-GB" sz="1400" dirty="0" smtClean="0"/>
                        <a:t>2.89</a:t>
                      </a:r>
                      <a:endParaRPr lang="en-GB" sz="1400" dirty="0"/>
                    </a:p>
                  </a:txBody>
                  <a:tcPr marT="45069" marB="45069"/>
                </a:tc>
              </a:tr>
              <a:tr h="307318">
                <a:tc>
                  <a:txBody>
                    <a:bodyPr/>
                    <a:lstStyle/>
                    <a:p>
                      <a:r>
                        <a:rPr lang="en-GB" sz="1400" dirty="0" smtClean="0"/>
                        <a:t>12</a:t>
                      </a:r>
                      <a:endParaRPr lang="en-GB" sz="1400" dirty="0"/>
                    </a:p>
                  </a:txBody>
                  <a:tcPr marT="45069" marB="45069"/>
                </a:tc>
                <a:tc>
                  <a:txBody>
                    <a:bodyPr/>
                    <a:lstStyle/>
                    <a:p>
                      <a:r>
                        <a:rPr lang="en-GB" sz="1400" dirty="0" smtClean="0"/>
                        <a:t>4.7</a:t>
                      </a:r>
                      <a:endParaRPr lang="en-GB" sz="1400" dirty="0"/>
                    </a:p>
                  </a:txBody>
                  <a:tcPr marT="45069" marB="45069"/>
                </a:tc>
                <a:tc>
                  <a:txBody>
                    <a:bodyPr/>
                    <a:lstStyle/>
                    <a:p>
                      <a:r>
                        <a:rPr lang="en-GB" sz="1400" dirty="0" smtClean="0"/>
                        <a:t>22.09</a:t>
                      </a:r>
                      <a:endParaRPr lang="en-GB" sz="1400" dirty="0"/>
                    </a:p>
                  </a:txBody>
                  <a:tcPr marT="45069" marB="45069"/>
                </a:tc>
              </a:tr>
              <a:tr h="360555">
                <a:tc>
                  <a:txBody>
                    <a:bodyPr/>
                    <a:lstStyle/>
                    <a:p>
                      <a:r>
                        <a:rPr lang="en-GB" sz="1400" b="1" dirty="0" smtClean="0"/>
                        <a:t>Mean = 7.3</a:t>
                      </a:r>
                      <a:endParaRPr lang="en-GB" sz="1400" b="1" dirty="0"/>
                    </a:p>
                  </a:txBody>
                  <a:tcPr marT="45069" marB="45069"/>
                </a:tc>
                <a:tc>
                  <a:txBody>
                    <a:bodyPr/>
                    <a:lstStyle/>
                    <a:p>
                      <a:endParaRPr lang="en-GB" sz="1400" dirty="0"/>
                    </a:p>
                  </a:txBody>
                  <a:tcPr marT="45069" marB="45069"/>
                </a:tc>
                <a:tc>
                  <a:txBody>
                    <a:bodyPr/>
                    <a:lstStyle/>
                    <a:p>
                      <a:endParaRPr lang="en-US" sz="1800" dirty="0"/>
                    </a:p>
                  </a:txBody>
                  <a:tcPr marT="45069" marB="45069">
                    <a:blipFill rotWithShape="1">
                      <a:blip r:embed="rId2"/>
                      <a:stretch>
                        <a:fillRect l="-200238" t="-1105882" r="-238" b="-160784"/>
                      </a:stretch>
                    </a:blipFill>
                  </a:tcPr>
                </a:tc>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7" name="TextBox 6"/>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95585"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4  ∑ = sum of. Add them all together</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539552" y="1988840"/>
          <a:ext cx="7704855" cy="3744956"/>
        </p:xfrm>
        <a:graphic>
          <a:graphicData uri="http://schemas.openxmlformats.org/drawingml/2006/table">
            <a:tbl>
              <a:tblPr firstRow="1" bandRow="1">
                <a:tableStyleId>{5C22544A-7EE6-4342-B048-85BDC9FD1C3A}</a:tableStyleId>
              </a:tblPr>
              <a:tblGrid>
                <a:gridCol w="2568285"/>
                <a:gridCol w="2568285"/>
                <a:gridCol w="2568285"/>
              </a:tblGrid>
              <a:tr h="307318">
                <a:tc>
                  <a:txBody>
                    <a:bodyPr/>
                    <a:lstStyle/>
                    <a:p>
                      <a:r>
                        <a:rPr lang="en-GB" sz="1400" dirty="0" smtClean="0"/>
                        <a:t>Raw Data</a:t>
                      </a:r>
                      <a:endParaRPr lang="en-GB" sz="1400" dirty="0"/>
                    </a:p>
                  </a:txBody>
                  <a:tcPr marT="45069" marB="45069"/>
                </a:tc>
                <a:tc>
                  <a:txBody>
                    <a:bodyPr/>
                    <a:lstStyle/>
                    <a:p>
                      <a:r>
                        <a:rPr lang="en-GB" sz="1400" dirty="0" smtClean="0"/>
                        <a:t>x-xˉ</a:t>
                      </a:r>
                      <a:endParaRPr lang="en-GB" sz="1400" dirty="0"/>
                    </a:p>
                  </a:txBody>
                  <a:tcPr marT="45069" marB="450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(x-xˉ)²</a:t>
                      </a:r>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r>
                        <a:rPr lang="en-GB" sz="1400" dirty="0" smtClean="0"/>
                        <a:t>1.69</a:t>
                      </a:r>
                      <a:endParaRPr lang="en-GB" sz="1400" dirty="0"/>
                    </a:p>
                  </a:txBody>
                  <a:tcPr marT="45069" marB="45069"/>
                </a:tc>
              </a:tr>
              <a:tr h="307318">
                <a:tc>
                  <a:txBody>
                    <a:bodyPr/>
                    <a:lstStyle/>
                    <a:p>
                      <a:r>
                        <a:rPr lang="en-GB" sz="1400" dirty="0" smtClean="0"/>
                        <a:t>5</a:t>
                      </a:r>
                      <a:endParaRPr lang="en-GB" sz="1400" dirty="0"/>
                    </a:p>
                  </a:txBody>
                  <a:tcPr marT="45069" marB="45069"/>
                </a:tc>
                <a:tc>
                  <a:txBody>
                    <a:bodyPr/>
                    <a:lstStyle/>
                    <a:p>
                      <a:r>
                        <a:rPr lang="en-GB" sz="1400" dirty="0" smtClean="0"/>
                        <a:t>-2.3</a:t>
                      </a:r>
                      <a:endParaRPr lang="en-GB" sz="1400" dirty="0"/>
                    </a:p>
                  </a:txBody>
                  <a:tcPr marT="45069" marB="45069"/>
                </a:tc>
                <a:tc>
                  <a:txBody>
                    <a:bodyPr/>
                    <a:lstStyle/>
                    <a:p>
                      <a:r>
                        <a:rPr lang="en-GB" sz="1400" dirty="0" smtClean="0"/>
                        <a:t>5.29</a:t>
                      </a:r>
                      <a:endParaRPr lang="en-GB" sz="1400" dirty="0"/>
                    </a:p>
                  </a:txBody>
                  <a:tcPr marT="45069" marB="45069"/>
                </a:tc>
              </a:tr>
              <a:tr h="307318">
                <a:tc>
                  <a:txBody>
                    <a:bodyPr/>
                    <a:lstStyle/>
                    <a:p>
                      <a:r>
                        <a:rPr lang="en-GB" sz="1400" dirty="0" smtClean="0"/>
                        <a:t>1</a:t>
                      </a:r>
                      <a:endParaRPr lang="en-GB" sz="1400" dirty="0"/>
                    </a:p>
                  </a:txBody>
                  <a:tcPr marT="45069" marB="45069"/>
                </a:tc>
                <a:tc>
                  <a:txBody>
                    <a:bodyPr/>
                    <a:lstStyle/>
                    <a:p>
                      <a:r>
                        <a:rPr lang="en-GB" sz="1400" dirty="0" smtClean="0"/>
                        <a:t>-6.3</a:t>
                      </a:r>
                      <a:endParaRPr lang="en-GB" sz="1400" dirty="0"/>
                    </a:p>
                  </a:txBody>
                  <a:tcPr marT="45069" marB="45069"/>
                </a:tc>
                <a:tc>
                  <a:txBody>
                    <a:bodyPr/>
                    <a:lstStyle/>
                    <a:p>
                      <a:r>
                        <a:rPr lang="en-GB" sz="1400" dirty="0" smtClean="0"/>
                        <a:t>39.69</a:t>
                      </a:r>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r>
                        <a:rPr lang="en-GB" sz="1400" dirty="0" smtClean="0"/>
                        <a:t>2.89</a:t>
                      </a:r>
                      <a:endParaRPr lang="en-GB" sz="1400" dirty="0"/>
                    </a:p>
                  </a:txBody>
                  <a:tcPr marT="45069" marB="45069"/>
                </a:tc>
              </a:tr>
              <a:tr h="307318">
                <a:tc>
                  <a:txBody>
                    <a:bodyPr/>
                    <a:lstStyle/>
                    <a:p>
                      <a:r>
                        <a:rPr lang="en-GB" sz="1400" dirty="0" smtClean="0"/>
                        <a:t>8</a:t>
                      </a:r>
                      <a:endParaRPr lang="en-GB" sz="1400" dirty="0"/>
                    </a:p>
                  </a:txBody>
                  <a:tcPr marT="45069" marB="45069"/>
                </a:tc>
                <a:tc>
                  <a:txBody>
                    <a:bodyPr/>
                    <a:lstStyle/>
                    <a:p>
                      <a:r>
                        <a:rPr lang="en-GB" sz="1400" dirty="0" smtClean="0"/>
                        <a:t>0.7</a:t>
                      </a:r>
                      <a:endParaRPr lang="en-GB" sz="1400" dirty="0"/>
                    </a:p>
                  </a:txBody>
                  <a:tcPr marT="45069" marB="45069"/>
                </a:tc>
                <a:tc>
                  <a:txBody>
                    <a:bodyPr/>
                    <a:lstStyle/>
                    <a:p>
                      <a:r>
                        <a:rPr lang="en-GB" sz="1400" dirty="0" smtClean="0"/>
                        <a:t>0.49</a:t>
                      </a:r>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r>
                        <a:rPr lang="en-GB" sz="1400" dirty="0" smtClean="0"/>
                        <a:t>1.69</a:t>
                      </a:r>
                      <a:endParaRPr lang="en-GB" sz="1400" dirty="0"/>
                    </a:p>
                  </a:txBody>
                  <a:tcPr marT="45069" marB="45069"/>
                </a:tc>
              </a:tr>
              <a:tr h="307318">
                <a:tc>
                  <a:txBody>
                    <a:bodyPr/>
                    <a:lstStyle/>
                    <a:p>
                      <a:r>
                        <a:rPr lang="en-GB" sz="1400" dirty="0" smtClean="0"/>
                        <a:t>6</a:t>
                      </a:r>
                      <a:endParaRPr lang="en-GB" sz="1400" dirty="0"/>
                    </a:p>
                  </a:txBody>
                  <a:tcPr marT="45069" marB="45069"/>
                </a:tc>
                <a:tc>
                  <a:txBody>
                    <a:bodyPr/>
                    <a:lstStyle/>
                    <a:p>
                      <a:r>
                        <a:rPr lang="en-GB" sz="1400" dirty="0" smtClean="0"/>
                        <a:t>1.3</a:t>
                      </a:r>
                      <a:endParaRPr lang="en-GB" sz="1400" dirty="0"/>
                    </a:p>
                  </a:txBody>
                  <a:tcPr marT="45069" marB="45069"/>
                </a:tc>
                <a:tc>
                  <a:txBody>
                    <a:bodyPr/>
                    <a:lstStyle/>
                    <a:p>
                      <a:r>
                        <a:rPr lang="en-GB" sz="1400" dirty="0" smtClean="0"/>
                        <a:t>1.69</a:t>
                      </a:r>
                      <a:endParaRPr lang="en-GB" sz="1400" dirty="0"/>
                    </a:p>
                  </a:txBody>
                  <a:tcPr marT="45069" marB="45069"/>
                </a:tc>
              </a:tr>
              <a:tr h="307318">
                <a:tc>
                  <a:txBody>
                    <a:bodyPr/>
                    <a:lstStyle/>
                    <a:p>
                      <a:r>
                        <a:rPr lang="en-GB" sz="1400" dirty="0" smtClean="0"/>
                        <a:t>11</a:t>
                      </a:r>
                      <a:endParaRPr lang="en-GB" sz="1400" dirty="0"/>
                    </a:p>
                  </a:txBody>
                  <a:tcPr marT="45069" marB="45069"/>
                </a:tc>
                <a:tc>
                  <a:txBody>
                    <a:bodyPr/>
                    <a:lstStyle/>
                    <a:p>
                      <a:r>
                        <a:rPr lang="en-GB" sz="1400" dirty="0" smtClean="0"/>
                        <a:t>3.7</a:t>
                      </a:r>
                      <a:endParaRPr lang="en-GB" sz="1400" dirty="0"/>
                    </a:p>
                  </a:txBody>
                  <a:tcPr marT="45069" marB="45069"/>
                </a:tc>
                <a:tc>
                  <a:txBody>
                    <a:bodyPr/>
                    <a:lstStyle/>
                    <a:p>
                      <a:r>
                        <a:rPr lang="en-GB" sz="1400" dirty="0" smtClean="0"/>
                        <a:t>13.69</a:t>
                      </a:r>
                      <a:endParaRPr lang="en-GB" sz="1400" dirty="0"/>
                    </a:p>
                  </a:txBody>
                  <a:tcPr marT="45069" marB="45069"/>
                </a:tc>
              </a:tr>
              <a:tr h="307318">
                <a:tc>
                  <a:txBody>
                    <a:bodyPr/>
                    <a:lstStyle/>
                    <a:p>
                      <a:r>
                        <a:rPr lang="en-GB" sz="1400" dirty="0" smtClean="0"/>
                        <a:t>9</a:t>
                      </a:r>
                      <a:endParaRPr lang="en-GB" sz="1400" dirty="0"/>
                    </a:p>
                  </a:txBody>
                  <a:tcPr marT="45069" marB="45069"/>
                </a:tc>
                <a:tc>
                  <a:txBody>
                    <a:bodyPr/>
                    <a:lstStyle/>
                    <a:p>
                      <a:r>
                        <a:rPr lang="en-GB" sz="1400" dirty="0" smtClean="0"/>
                        <a:t>1.7</a:t>
                      </a:r>
                      <a:endParaRPr lang="en-GB" sz="1400" dirty="0"/>
                    </a:p>
                  </a:txBody>
                  <a:tcPr marT="45069" marB="45069"/>
                </a:tc>
                <a:tc>
                  <a:txBody>
                    <a:bodyPr/>
                    <a:lstStyle/>
                    <a:p>
                      <a:r>
                        <a:rPr lang="en-GB" sz="1400" dirty="0" smtClean="0"/>
                        <a:t>2.89</a:t>
                      </a:r>
                      <a:endParaRPr lang="en-GB" sz="1400" dirty="0"/>
                    </a:p>
                  </a:txBody>
                  <a:tcPr marT="45069" marB="45069"/>
                </a:tc>
              </a:tr>
              <a:tr h="307318">
                <a:tc>
                  <a:txBody>
                    <a:bodyPr/>
                    <a:lstStyle/>
                    <a:p>
                      <a:r>
                        <a:rPr lang="en-GB" sz="1400" dirty="0" smtClean="0"/>
                        <a:t>12</a:t>
                      </a:r>
                      <a:endParaRPr lang="en-GB" sz="1400" dirty="0"/>
                    </a:p>
                  </a:txBody>
                  <a:tcPr marT="45069" marB="45069"/>
                </a:tc>
                <a:tc>
                  <a:txBody>
                    <a:bodyPr/>
                    <a:lstStyle/>
                    <a:p>
                      <a:r>
                        <a:rPr lang="en-GB" sz="1400" dirty="0" smtClean="0"/>
                        <a:t>4.7</a:t>
                      </a:r>
                      <a:endParaRPr lang="en-GB" sz="1400" dirty="0"/>
                    </a:p>
                  </a:txBody>
                  <a:tcPr marT="45069" marB="45069"/>
                </a:tc>
                <a:tc>
                  <a:txBody>
                    <a:bodyPr/>
                    <a:lstStyle/>
                    <a:p>
                      <a:r>
                        <a:rPr lang="en-GB" sz="1400" dirty="0" smtClean="0"/>
                        <a:t>22.09</a:t>
                      </a:r>
                      <a:endParaRPr lang="en-GB" sz="1400" dirty="0"/>
                    </a:p>
                  </a:txBody>
                  <a:tcPr marT="45069" marB="45069"/>
                </a:tc>
              </a:tr>
              <a:tr h="360555">
                <a:tc>
                  <a:txBody>
                    <a:bodyPr/>
                    <a:lstStyle/>
                    <a:p>
                      <a:r>
                        <a:rPr lang="en-GB" sz="1400" b="1" dirty="0" smtClean="0"/>
                        <a:t>Mean = 7.3</a:t>
                      </a:r>
                      <a:endParaRPr lang="en-GB" sz="1400" b="1" dirty="0"/>
                    </a:p>
                  </a:txBody>
                  <a:tcPr marT="45069" marB="45069"/>
                </a:tc>
                <a:tc>
                  <a:txBody>
                    <a:bodyPr/>
                    <a:lstStyle/>
                    <a:p>
                      <a:endParaRPr lang="en-GB" sz="1400" dirty="0"/>
                    </a:p>
                  </a:txBody>
                  <a:tcPr marT="45069" marB="45069"/>
                </a:tc>
                <a:tc>
                  <a:txBody>
                    <a:bodyPr/>
                    <a:lstStyle/>
                    <a:p>
                      <a:endParaRPr lang="en-US" sz="1800" dirty="0"/>
                    </a:p>
                  </a:txBody>
                  <a:tcPr marT="45069" marB="45069">
                    <a:blipFill rotWithShape="1">
                      <a:blip r:embed="rId2"/>
                      <a:stretch>
                        <a:fillRect l="-200238" t="-1105882" r="-238" b="-160784"/>
                      </a:stretch>
                    </a:blipFill>
                  </a:tcPr>
                </a:tc>
              </a:tr>
            </a:tbl>
          </a:graphicData>
        </a:graphic>
      </p:graphicFrame>
      <p:sp>
        <p:nvSpPr>
          <p:cNvPr id="8" name="Oval 7"/>
          <p:cNvSpPr/>
          <p:nvPr/>
        </p:nvSpPr>
        <p:spPr>
          <a:xfrm>
            <a:off x="5364088" y="5229200"/>
            <a:ext cx="2016224" cy="72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4581128"/>
            <a:ext cx="8229600" cy="3589859"/>
          </a:xfrm>
        </p:spPr>
        <p:txBody>
          <a:bodyPr/>
          <a:lstStyle/>
          <a:p>
            <a:pPr marL="0" indent="0" algn="ctr">
              <a:buNone/>
            </a:pPr>
            <a:r>
              <a:rPr lang="en-GB" dirty="0" smtClean="0">
                <a:solidFill>
                  <a:srgbClr val="FF0000"/>
                </a:solidFill>
                <a:latin typeface="Big Reed Roman" panose="00000400000000000000" pitchFamily="2" charset="0"/>
              </a:rPr>
              <a:t>This is an </a:t>
            </a:r>
            <a:r>
              <a:rPr lang="en-GB" dirty="0" smtClean="0">
                <a:latin typeface="Big Reed Roman" panose="00000400000000000000" pitchFamily="2" charset="0"/>
              </a:rPr>
              <a:t>open question </a:t>
            </a:r>
            <a:r>
              <a:rPr lang="en-GB" dirty="0" smtClean="0">
                <a:solidFill>
                  <a:srgbClr val="FF0000"/>
                </a:solidFill>
                <a:latin typeface="Big Reed Roman" panose="00000400000000000000" pitchFamily="2" charset="0"/>
              </a:rPr>
              <a:t>because it is asking for peoples opinions about why they started to study psychology. It </a:t>
            </a:r>
            <a:r>
              <a:rPr lang="en-GB" dirty="0" smtClean="0">
                <a:latin typeface="Big Reed Roman" panose="00000400000000000000" pitchFamily="2" charset="0"/>
              </a:rPr>
              <a:t>does not give them options to choose from </a:t>
            </a:r>
            <a:r>
              <a:rPr lang="en-GB" dirty="0" smtClean="0">
                <a:solidFill>
                  <a:srgbClr val="FF0000"/>
                </a:solidFill>
                <a:latin typeface="Big Reed Roman" panose="00000400000000000000" pitchFamily="2" charset="0"/>
              </a:rPr>
              <a:t>and therefore does not restrict participants answers in the way that a closed question might</a:t>
            </a:r>
            <a:endParaRPr lang="en-GB" dirty="0">
              <a:solidFill>
                <a:srgbClr val="FF0000"/>
              </a:solidFill>
              <a:latin typeface="Big Reed Roman" panose="00000400000000000000" pitchFamily="2" charset="0"/>
            </a:endParaRPr>
          </a:p>
        </p:txBody>
      </p:sp>
      <p:sp>
        <p:nvSpPr>
          <p:cNvPr id="4" name="AutoShape 2"/>
          <p:cNvSpPr>
            <a:spLocks noChangeArrowheads="1"/>
          </p:cNvSpPr>
          <p:nvPr/>
        </p:nvSpPr>
        <p:spPr bwMode="auto">
          <a:xfrm>
            <a:off x="1547664" y="1700808"/>
            <a:ext cx="7344816" cy="2228850"/>
          </a:xfrm>
          <a:prstGeom prst="wedgeRectCallout">
            <a:avLst>
              <a:gd name="adj1" fmla="val -67155"/>
              <a:gd name="adj2" fmla="val -5941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Big Reed Roman" panose="00000400000000000000" pitchFamily="2" charset="0"/>
              </a:rPr>
              <a:t>“Why did you start to study psychology?”</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GB" sz="2400" b="1" i="0" u="none" strike="noStrike" cap="none" normalizeH="0" baseline="0" dirty="0" smtClean="0">
              <a:ln>
                <a:noFill/>
              </a:ln>
              <a:solidFill>
                <a:schemeClr val="tx1"/>
              </a:solidFill>
              <a:effectLst/>
              <a:latin typeface="Big Reed Roman" panose="00000400000000000000" pitchFamily="2"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Big Reed Roman" panose="00000400000000000000" pitchFamily="2" charset="0"/>
              </a:rPr>
              <a:t>Is this an open question or a closed question?</a:t>
            </a:r>
            <a:r>
              <a:rPr kumimoji="0" lang="en-GB" sz="2400" b="0" i="0" u="none" strike="noStrike" cap="none" normalizeH="0" baseline="0" dirty="0" smtClean="0">
                <a:ln>
                  <a:noFill/>
                </a:ln>
                <a:solidFill>
                  <a:schemeClr val="tx1"/>
                </a:solidFill>
                <a:effectLst/>
                <a:latin typeface="Big Reed Roman" panose="00000400000000000000" pitchFamily="2"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Big Reed Roman" panose="00000400000000000000" pitchFamily="2" charset="0"/>
              </a:rPr>
              <a:t>Explain your answer.</a:t>
            </a:r>
          </a:p>
        </p:txBody>
      </p:sp>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16840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p:cNvPicPr>
          <p:nvPr/>
        </p:nvPicPr>
        <p:blipFill>
          <a:blip r:embed="rId2" cstate="print"/>
          <a:srcRect/>
          <a:stretch>
            <a:fillRect/>
          </a:stretch>
        </p:blipFill>
        <p:spPr bwMode="auto">
          <a:xfrm>
            <a:off x="467544" y="1844824"/>
            <a:ext cx="2952328" cy="2211396"/>
          </a:xfrm>
          <a:prstGeom prst="rect">
            <a:avLst/>
          </a:prstGeom>
          <a:noFill/>
          <a:ln w="9525">
            <a:noFill/>
            <a:miter lim="800000"/>
            <a:headEnd/>
            <a:tailEnd/>
          </a:ln>
        </p:spPr>
      </p:pic>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9" name="TextBox 8"/>
          <p:cNvSpPr txBox="1"/>
          <p:nvPr/>
        </p:nvSpPr>
        <p:spPr>
          <a:xfrm>
            <a:off x="611560" y="3861048"/>
            <a:ext cx="6984776" cy="2492990"/>
          </a:xfrm>
          <a:prstGeom prst="rect">
            <a:avLst/>
          </a:prstGeom>
          <a:noFill/>
        </p:spPr>
        <p:txBody>
          <a:bodyPr wrap="square" rtlCol="0">
            <a:spAutoFit/>
          </a:bodyPr>
          <a:lstStyle/>
          <a:p>
            <a:r>
              <a:rPr lang="en-GB" sz="4000" dirty="0" smtClean="0"/>
              <a:t>Number of participants was 10</a:t>
            </a:r>
          </a:p>
          <a:p>
            <a:r>
              <a:rPr lang="en-GB" sz="4000" dirty="0" smtClean="0"/>
              <a:t>10 – 1 = 9</a:t>
            </a:r>
          </a:p>
          <a:p>
            <a:r>
              <a:rPr lang="en-GB" sz="4000" dirty="0" smtClean="0"/>
              <a:t>92.1 ÷ 9 = 10.233</a:t>
            </a:r>
          </a:p>
          <a:p>
            <a:endParaRPr lang="en-GB" dirty="0" smtClean="0"/>
          </a:p>
          <a:p>
            <a:endParaRPr lang="en-GB" dirty="0"/>
          </a:p>
        </p:txBody>
      </p:sp>
      <p:sp>
        <p:nvSpPr>
          <p:cNvPr id="10"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5 = n - 1</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 name="Oval 11"/>
          <p:cNvSpPr/>
          <p:nvPr/>
        </p:nvSpPr>
        <p:spPr>
          <a:xfrm>
            <a:off x="1259632" y="2780928"/>
            <a:ext cx="2016224" cy="72008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p:cNvPicPr>
          <p:nvPr/>
        </p:nvPicPr>
        <p:blipFill>
          <a:blip r:embed="rId2" cstate="print"/>
          <a:srcRect/>
          <a:stretch>
            <a:fillRect/>
          </a:stretch>
        </p:blipFill>
        <p:spPr bwMode="auto">
          <a:xfrm>
            <a:off x="467544" y="1844824"/>
            <a:ext cx="2952328" cy="2211396"/>
          </a:xfrm>
          <a:prstGeom prst="rect">
            <a:avLst/>
          </a:prstGeom>
          <a:noFill/>
          <a:ln w="9525">
            <a:noFill/>
            <a:miter lim="800000"/>
            <a:headEnd/>
            <a:tailEnd/>
          </a:ln>
        </p:spPr>
      </p:pic>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9" name="TextBox 8"/>
          <p:cNvSpPr txBox="1"/>
          <p:nvPr/>
        </p:nvSpPr>
        <p:spPr>
          <a:xfrm>
            <a:off x="611560" y="3861048"/>
            <a:ext cx="6984776" cy="1477328"/>
          </a:xfrm>
          <a:prstGeom prst="rect">
            <a:avLst/>
          </a:prstGeom>
          <a:noFill/>
        </p:spPr>
        <p:txBody>
          <a:bodyPr wrap="square" rtlCol="0">
            <a:spAutoFit/>
          </a:bodyPr>
          <a:lstStyle/>
          <a:p>
            <a:r>
              <a:rPr lang="en-GB" sz="5400" dirty="0" smtClean="0"/>
              <a:t>√10.233 = 3.2</a:t>
            </a:r>
          </a:p>
          <a:p>
            <a:endParaRPr lang="en-GB" dirty="0" smtClean="0"/>
          </a:p>
          <a:p>
            <a:endParaRPr lang="en-GB" dirty="0"/>
          </a:p>
        </p:txBody>
      </p:sp>
      <p:sp>
        <p:nvSpPr>
          <p:cNvPr id="10" name="Rectangle 1"/>
          <p:cNvSpPr>
            <a:spLocks noChangeArrowheads="1"/>
          </p:cNvSpPr>
          <p:nvPr/>
        </p:nvSpPr>
        <p:spPr bwMode="auto">
          <a:xfrm>
            <a:off x="0" y="980728"/>
            <a:ext cx="9144000" cy="58477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en-GB" sz="3200" b="1" dirty="0" smtClean="0"/>
              <a:t>Step 6 = square root of the answer</a:t>
            </a:r>
            <a:endParaRPr kumimoji="0" lang="en-GB"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 name="Oval 11"/>
          <p:cNvSpPr/>
          <p:nvPr/>
        </p:nvSpPr>
        <p:spPr>
          <a:xfrm>
            <a:off x="755576" y="1988840"/>
            <a:ext cx="2520280" cy="1512168"/>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sp>
        <p:nvSpPr>
          <p:cNvPr id="7171" name="Text Box 3"/>
          <p:cNvSpPr txBox="1">
            <a:spLocks noChangeArrowheads="1"/>
          </p:cNvSpPr>
          <p:nvPr/>
        </p:nvSpPr>
        <p:spPr bwMode="auto">
          <a:xfrm>
            <a:off x="395288" y="1098550"/>
            <a:ext cx="8424862" cy="915988"/>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We will introduce the idea standard deviation by first considering the table below. This table is a sample of the marks from five students that sat the same test in three different classes.</a:t>
            </a:r>
            <a:endParaRPr lang="en-US" u="sng"/>
          </a:p>
        </p:txBody>
      </p:sp>
      <p:graphicFrame>
        <p:nvGraphicFramePr>
          <p:cNvPr id="7209" name="Object 41"/>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6154" name="Equation" r:id="rId3" imgW="1205977" imgH="495085" progId="Equation.3">
                  <p:embed/>
                </p:oleObj>
              </mc:Choice>
              <mc:Fallback>
                <p:oleObj name="Equation" r:id="rId3" imgW="1205977" imgH="495085"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7210" name="Object 42"/>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6155" name="Equation" r:id="rId5" imgW="1282700" imgH="495300" progId="Equation.3">
                  <p:embed/>
                </p:oleObj>
              </mc:Choice>
              <mc:Fallback>
                <p:oleObj name="Equation" r:id="rId5" imgW="1282700" imgH="4953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graphicFrame>
        <p:nvGraphicFramePr>
          <p:cNvPr id="7446" name="Group 278"/>
          <p:cNvGraphicFramePr>
            <a:graphicFrameLocks noGrp="1"/>
          </p:cNvGraphicFramePr>
          <p:nvPr/>
        </p:nvGraphicFramePr>
        <p:xfrm>
          <a:off x="374650" y="2120900"/>
          <a:ext cx="8289925" cy="1601470"/>
        </p:xfrm>
        <a:graphic>
          <a:graphicData uri="http://schemas.openxmlformats.org/drawingml/2006/table">
            <a:tbl>
              <a:tblPr/>
              <a:tblGrid>
                <a:gridCol w="858838"/>
                <a:gridCol w="930275"/>
                <a:gridCol w="927100"/>
                <a:gridCol w="958850"/>
                <a:gridCol w="957262"/>
                <a:gridCol w="987425"/>
                <a:gridCol w="1436688"/>
                <a:gridCol w="1233487"/>
              </a:tblGrid>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Class</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Mean (</a:t>
                      </a:r>
                      <a:r>
                        <a:rPr kumimoji="0" lang="en-GB" sz="1000" b="0" i="0" u="none" strike="noStrike" cap="none" normalizeH="0" baseline="0" smtClean="0">
                          <a:ln>
                            <a:noFill/>
                          </a:ln>
                          <a:solidFill>
                            <a:schemeClr val="tx1"/>
                          </a:solidFill>
                          <a:effectLst/>
                          <a:latin typeface="Comic Sans MS" pitchFamily="66" charset="0"/>
                        </a:rPr>
                        <a:t> </a:t>
                      </a:r>
                      <a:r>
                        <a:rPr kumimoji="0" lang="en-GB" sz="2000" b="0" i="1" u="none" strike="noStrike" cap="none" normalizeH="0" baseline="0" smtClean="0">
                          <a:ln>
                            <a:noFill/>
                          </a:ln>
                          <a:solidFill>
                            <a:schemeClr val="tx1"/>
                          </a:solidFill>
                          <a:effectLst/>
                          <a:latin typeface="Comic Sans MS" pitchFamily="66" charset="0"/>
                        </a:rPr>
                        <a:t>x</a:t>
                      </a:r>
                      <a:r>
                        <a:rPr kumimoji="0" lang="en-GB" sz="1200" b="0" i="1" u="none" strike="noStrike" cap="none" normalizeH="0" baseline="0" smtClean="0">
                          <a:ln>
                            <a:noFill/>
                          </a:ln>
                          <a:solidFill>
                            <a:schemeClr val="tx1"/>
                          </a:solidFill>
                          <a:effectLst/>
                          <a:latin typeface="Comic Sans MS" pitchFamily="66" charset="0"/>
                        </a:rPr>
                        <a:t> </a:t>
                      </a:r>
                      <a:r>
                        <a:rPr kumimoji="0" lang="en-GB" sz="2000" b="0" i="0" u="none" strike="noStrike" cap="none" normalizeH="0" baseline="0" smtClean="0">
                          <a:ln>
                            <a:noFill/>
                          </a:ln>
                          <a:solidFill>
                            <a:schemeClr val="tx1"/>
                          </a:solidFill>
                          <a:effectLst/>
                          <a:latin typeface="Comic Sans MS" pitchFamily="66" charset="0"/>
                        </a:rPr>
                        <a:t>)</a:t>
                      </a:r>
                      <a:endParaRPr kumimoji="0" lang="en-GB" sz="2000" b="0" i="0" u="none" strike="noStrike" cap="none" normalizeH="0" baseline="0" smtClean="0">
                        <a:ln>
                          <a:noFill/>
                        </a:ln>
                        <a:solidFill>
                          <a:schemeClr val="tx1"/>
                        </a:solidFill>
                        <a:effectLst/>
                        <a:latin typeface="Comic Sans MS" pitchFamily="66"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sym typeface="Symbol" pitchFamily="18" charset="2"/>
                        </a:rPr>
                        <a:t>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CAAC"/>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B</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C</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405" name="Line 237"/>
          <p:cNvSpPr>
            <a:spLocks noChangeShapeType="1"/>
          </p:cNvSpPr>
          <p:nvPr/>
        </p:nvSpPr>
        <p:spPr bwMode="auto">
          <a:xfrm>
            <a:off x="6994525" y="2209800"/>
            <a:ext cx="153988" cy="0"/>
          </a:xfrm>
          <a:prstGeom prst="line">
            <a:avLst/>
          </a:prstGeom>
          <a:noFill/>
          <a:ln w="19050">
            <a:solidFill>
              <a:schemeClr val="tx1"/>
            </a:solidFill>
            <a:round/>
            <a:headEnd/>
            <a:tailEnd/>
          </a:ln>
          <a:effectLst/>
        </p:spPr>
        <p:txBody>
          <a:bodyPr/>
          <a:lstStyle/>
          <a:p>
            <a:endParaRPr lang="en-GB"/>
          </a:p>
        </p:txBody>
      </p:sp>
      <p:sp>
        <p:nvSpPr>
          <p:cNvPr id="7409" name="Text Box 241"/>
          <p:cNvSpPr txBox="1">
            <a:spLocks noChangeArrowheads="1"/>
          </p:cNvSpPr>
          <p:nvPr/>
        </p:nvSpPr>
        <p:spPr bwMode="auto">
          <a:xfrm>
            <a:off x="276225" y="3767138"/>
            <a:ext cx="8424863"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Each class had a mean mark of 64 but the </a:t>
            </a:r>
            <a:r>
              <a:rPr lang="en-GB">
                <a:solidFill>
                  <a:srgbClr val="0E0494"/>
                </a:solidFill>
                <a:latin typeface="Comic Sans MS" pitchFamily="66" charset="0"/>
              </a:rPr>
              <a:t>spread/dispersion/variation</a:t>
            </a:r>
            <a:r>
              <a:rPr lang="en-GB">
                <a:latin typeface="Comic Sans MS" pitchFamily="66" charset="0"/>
              </a:rPr>
              <a:t> of marks show large differences. </a:t>
            </a:r>
            <a:endParaRPr lang="en-US" u="sng"/>
          </a:p>
        </p:txBody>
      </p:sp>
      <p:sp>
        <p:nvSpPr>
          <p:cNvPr id="7447" name="Text Box 279"/>
          <p:cNvSpPr txBox="1">
            <a:spLocks noChangeArrowheads="1"/>
          </p:cNvSpPr>
          <p:nvPr/>
        </p:nvSpPr>
        <p:spPr bwMode="auto">
          <a:xfrm>
            <a:off x="2033588" y="2133600"/>
            <a:ext cx="3484562" cy="366713"/>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rPr>
              <a:t>Sample Marks Scored in Test</a:t>
            </a:r>
            <a:endParaRPr lang="en-US">
              <a:latin typeface="Comic Sans MS" pitchFamily="66" charset="0"/>
            </a:endParaRPr>
          </a:p>
        </p:txBody>
      </p:sp>
      <p:sp>
        <p:nvSpPr>
          <p:cNvPr id="7449" name="Text Box 281"/>
          <p:cNvSpPr txBox="1">
            <a:spLocks noChangeArrowheads="1"/>
          </p:cNvSpPr>
          <p:nvPr/>
        </p:nvSpPr>
        <p:spPr bwMode="auto">
          <a:xfrm>
            <a:off x="261938" y="4325938"/>
            <a:ext cx="7431087" cy="366712"/>
          </a:xfrm>
          <a:prstGeom prst="rect">
            <a:avLst/>
          </a:prstGeom>
          <a:noFill/>
          <a:ln w="9525">
            <a:noFill/>
            <a:miter lim="800000"/>
            <a:headEnd/>
            <a:tailEnd/>
          </a:ln>
          <a:effectLst/>
        </p:spPr>
        <p:txBody>
          <a:bodyPr>
            <a:spAutoFit/>
          </a:bodyPr>
          <a:lstStyle/>
          <a:p>
            <a:pPr>
              <a:spcBef>
                <a:spcPct val="50000"/>
              </a:spcBef>
            </a:pPr>
            <a:r>
              <a:rPr lang="en-GB">
                <a:solidFill>
                  <a:srgbClr val="0E0494"/>
                </a:solidFill>
                <a:latin typeface="Comic Sans MS" pitchFamily="66" charset="0"/>
              </a:rPr>
              <a:t>The range gives a poor measure of variation in this example</a:t>
            </a:r>
            <a:r>
              <a:rPr lang="en-GB">
                <a:solidFill>
                  <a:srgbClr val="0E0494"/>
                </a:solidFill>
              </a:rPr>
              <a:t>.</a:t>
            </a:r>
            <a:endParaRPr lang="en-US">
              <a:solidFill>
                <a:srgbClr val="0E0494"/>
              </a:solidFill>
            </a:endParaRPr>
          </a:p>
        </p:txBody>
      </p:sp>
      <p:sp>
        <p:nvSpPr>
          <p:cNvPr id="7450" name="Text Box 282"/>
          <p:cNvSpPr txBox="1">
            <a:spLocks noChangeArrowheads="1"/>
          </p:cNvSpPr>
          <p:nvPr/>
        </p:nvSpPr>
        <p:spPr bwMode="auto">
          <a:xfrm>
            <a:off x="290513" y="4614863"/>
            <a:ext cx="8286750" cy="915987"/>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Classes A and B have the same range but </a:t>
            </a:r>
            <a:r>
              <a:rPr lang="en-GB">
                <a:solidFill>
                  <a:srgbClr val="FF0000"/>
                </a:solidFill>
                <a:latin typeface="Comic Sans MS" pitchFamily="66" charset="0"/>
              </a:rPr>
              <a:t>none</a:t>
            </a:r>
            <a:r>
              <a:rPr lang="en-GB">
                <a:latin typeface="Comic Sans MS" pitchFamily="66" charset="0"/>
              </a:rPr>
              <a:t> of the marks in class A are close to the mean, whereas </a:t>
            </a:r>
            <a:r>
              <a:rPr lang="en-GB">
                <a:solidFill>
                  <a:srgbClr val="FF0000"/>
                </a:solidFill>
                <a:latin typeface="Comic Sans MS" pitchFamily="66" charset="0"/>
              </a:rPr>
              <a:t>some</a:t>
            </a:r>
            <a:r>
              <a:rPr lang="en-GB">
                <a:latin typeface="Comic Sans MS" pitchFamily="66" charset="0"/>
              </a:rPr>
              <a:t> of the marks in class B are. In class C </a:t>
            </a:r>
            <a:r>
              <a:rPr lang="en-GB">
                <a:solidFill>
                  <a:srgbClr val="FF0000"/>
                </a:solidFill>
                <a:latin typeface="Comic Sans MS" pitchFamily="66" charset="0"/>
              </a:rPr>
              <a:t>all</a:t>
            </a:r>
            <a:r>
              <a:rPr lang="en-GB">
                <a:latin typeface="Comic Sans MS" pitchFamily="66" charset="0"/>
              </a:rPr>
              <a:t> of the marks are close to the mean.</a:t>
            </a:r>
            <a:endParaRPr lang="en-US"/>
          </a:p>
        </p:txBody>
      </p:sp>
      <p:sp>
        <p:nvSpPr>
          <p:cNvPr id="7451" name="Text Box 283"/>
          <p:cNvSpPr txBox="1">
            <a:spLocks noChangeArrowheads="1"/>
          </p:cNvSpPr>
          <p:nvPr/>
        </p:nvSpPr>
        <p:spPr bwMode="auto">
          <a:xfrm>
            <a:off x="273050" y="5468938"/>
            <a:ext cx="8286750" cy="641350"/>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It is this concept of </a:t>
            </a:r>
            <a:r>
              <a:rPr lang="en-GB">
                <a:solidFill>
                  <a:srgbClr val="FF0000"/>
                </a:solidFill>
                <a:latin typeface="Comic Sans MS" pitchFamily="66" charset="0"/>
              </a:rPr>
              <a:t>“Closeness to the mean”</a:t>
            </a:r>
            <a:r>
              <a:rPr lang="en-GB">
                <a:latin typeface="Comic Sans MS" pitchFamily="66" charset="0"/>
              </a:rPr>
              <a:t> that leads to the definition of standard deviation.</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8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7409">
                                            <p:txEl>
                                              <p:pRg st="0" end="0"/>
                                            </p:txEl>
                                          </p:spTgt>
                                        </p:tgtEl>
                                        <p:attrNameLst>
                                          <p:attrName>style.visibility</p:attrName>
                                        </p:attrNameLst>
                                      </p:cBhvr>
                                      <p:to>
                                        <p:strVal val="visible"/>
                                      </p:to>
                                    </p:set>
                                    <p:animEffect transition="in" filter="wipe(left)">
                                      <p:cBhvr>
                                        <p:cTn id="12" dur="80"/>
                                        <p:tgtEl>
                                          <p:spTgt spid="74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7449">
                                            <p:txEl>
                                              <p:pRg st="0" end="0"/>
                                            </p:txEl>
                                          </p:spTgt>
                                        </p:tgtEl>
                                        <p:attrNameLst>
                                          <p:attrName>style.visibility</p:attrName>
                                        </p:attrNameLst>
                                      </p:cBhvr>
                                      <p:to>
                                        <p:strVal val="visible"/>
                                      </p:to>
                                    </p:set>
                                    <p:animEffect transition="in" filter="wipe(left)">
                                      <p:cBhvr>
                                        <p:cTn id="17" dur="80"/>
                                        <p:tgtEl>
                                          <p:spTgt spid="7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7450">
                                            <p:txEl>
                                              <p:pRg st="0" end="0"/>
                                            </p:txEl>
                                          </p:spTgt>
                                        </p:tgtEl>
                                        <p:attrNameLst>
                                          <p:attrName>style.visibility</p:attrName>
                                        </p:attrNameLst>
                                      </p:cBhvr>
                                      <p:to>
                                        <p:strVal val="visible"/>
                                      </p:to>
                                    </p:set>
                                    <p:animEffect transition="in" filter="wipe(left)">
                                      <p:cBhvr>
                                        <p:cTn id="22" dur="80"/>
                                        <p:tgtEl>
                                          <p:spTgt spid="745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7451">
                                            <p:txEl>
                                              <p:pRg st="0" end="0"/>
                                            </p:txEl>
                                          </p:spTgt>
                                        </p:tgtEl>
                                        <p:attrNameLst>
                                          <p:attrName>style.visibility</p:attrName>
                                        </p:attrNameLst>
                                      </p:cBhvr>
                                      <p:to>
                                        <p:strVal val="visible"/>
                                      </p:to>
                                    </p:set>
                                    <p:animEffect transition="in" filter="wipe(left)">
                                      <p:cBhvr>
                                        <p:cTn id="27" dur="80"/>
                                        <p:tgtEl>
                                          <p:spTgt spid="7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409" grpId="0" build="p"/>
      <p:bldP spid="7449" grpId="0" build="p"/>
      <p:bldP spid="7450" grpId="0" build="p"/>
      <p:bldP spid="7451"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13" name="Rectangle 137"/>
          <p:cNvSpPr>
            <a:spLocks noGrp="1" noChangeArrowheads="1"/>
          </p:cNvSpPr>
          <p:nvPr>
            <p:ph type="ctrTitle"/>
          </p:nvPr>
        </p:nvSpPr>
        <p:spPr>
          <a:xfrm>
            <a:off x="6197600" y="5387975"/>
            <a:ext cx="2946400" cy="1470025"/>
          </a:xfrm>
        </p:spPr>
        <p:txBody>
          <a:bodyPr/>
          <a:lstStyle/>
          <a:p>
            <a:r>
              <a:rPr lang="en-GB">
                <a:solidFill>
                  <a:schemeClr val="bg1"/>
                </a:solidFill>
              </a:rPr>
              <a:t>EXQ1</a:t>
            </a:r>
            <a:endParaRPr lang="en-US">
              <a:solidFill>
                <a:schemeClr val="bg1"/>
              </a:solidFill>
            </a:endParaRPr>
          </a:p>
        </p:txBody>
      </p:sp>
      <p:sp>
        <p:nvSpPr>
          <p:cNvPr id="24578"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24579"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16398"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24580"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16399"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24644" name="Text Box 68"/>
          <p:cNvSpPr txBox="1">
            <a:spLocks noChangeArrowheads="1"/>
          </p:cNvSpPr>
          <p:nvPr/>
        </p:nvSpPr>
        <p:spPr bwMode="auto">
          <a:xfrm>
            <a:off x="330200" y="1206500"/>
            <a:ext cx="2311400" cy="366713"/>
          </a:xfrm>
          <a:prstGeom prst="rect">
            <a:avLst/>
          </a:prstGeom>
          <a:solidFill>
            <a:schemeClr val="folHlink"/>
          </a:solidFill>
          <a:ln w="9525">
            <a:noFill/>
            <a:miter lim="800000"/>
            <a:headEnd/>
            <a:tailEnd/>
          </a:ln>
          <a:effectLst/>
        </p:spPr>
        <p:txBody>
          <a:bodyPr>
            <a:spAutoFit/>
          </a:bodyPr>
          <a:lstStyle/>
          <a:p>
            <a:pPr>
              <a:spcBef>
                <a:spcPct val="50000"/>
              </a:spcBef>
            </a:pPr>
            <a:r>
              <a:rPr lang="en-GB">
                <a:latin typeface="Comic Sans MS" pitchFamily="66" charset="0"/>
              </a:rPr>
              <a:t>Example Question 1</a:t>
            </a:r>
            <a:endParaRPr lang="en-US">
              <a:latin typeface="Comic Sans MS" pitchFamily="66" charset="0"/>
            </a:endParaRPr>
          </a:p>
        </p:txBody>
      </p:sp>
      <p:sp>
        <p:nvSpPr>
          <p:cNvPr id="24645" name="Text Box 69"/>
          <p:cNvSpPr txBox="1">
            <a:spLocks noChangeArrowheads="1"/>
          </p:cNvSpPr>
          <p:nvPr/>
        </p:nvSpPr>
        <p:spPr bwMode="auto">
          <a:xfrm>
            <a:off x="279400" y="1727200"/>
            <a:ext cx="6997700" cy="36671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3, 4, 5, 6, 7, 8, 9.</a:t>
            </a:r>
            <a:endParaRPr lang="en-US">
              <a:latin typeface="Comic Sans MS" pitchFamily="66" charset="0"/>
            </a:endParaRPr>
          </a:p>
        </p:txBody>
      </p:sp>
      <p:sp>
        <p:nvSpPr>
          <p:cNvPr id="24647" name="Text Box 71"/>
          <p:cNvSpPr txBox="1">
            <a:spLocks noChangeArrowheads="1"/>
          </p:cNvSpPr>
          <p:nvPr/>
        </p:nvSpPr>
        <p:spPr bwMode="auto">
          <a:xfrm>
            <a:off x="304800" y="2197100"/>
            <a:ext cx="20066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42/7 = 6</a:t>
            </a:r>
            <a:endParaRPr lang="en-US">
              <a:latin typeface="Comic Sans MS" pitchFamily="66" charset="0"/>
            </a:endParaRPr>
          </a:p>
        </p:txBody>
      </p:sp>
      <p:graphicFrame>
        <p:nvGraphicFramePr>
          <p:cNvPr id="24707" name="Group 131"/>
          <p:cNvGraphicFramePr>
            <a:graphicFrameLocks noGrp="1"/>
          </p:cNvGraphicFramePr>
          <p:nvPr/>
        </p:nvGraphicFramePr>
        <p:xfrm>
          <a:off x="2384425" y="2228850"/>
          <a:ext cx="3919538" cy="356616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93" name="Line 117"/>
          <p:cNvSpPr>
            <a:spLocks noChangeShapeType="1"/>
          </p:cNvSpPr>
          <p:nvPr/>
        </p:nvSpPr>
        <p:spPr bwMode="auto">
          <a:xfrm>
            <a:off x="4524375" y="2338388"/>
            <a:ext cx="127000" cy="0"/>
          </a:xfrm>
          <a:prstGeom prst="line">
            <a:avLst/>
          </a:prstGeom>
          <a:noFill/>
          <a:ln w="12700">
            <a:solidFill>
              <a:schemeClr val="tx1"/>
            </a:solidFill>
            <a:round/>
            <a:headEnd/>
            <a:tailEnd/>
          </a:ln>
          <a:effectLst/>
        </p:spPr>
        <p:txBody>
          <a:bodyPr/>
          <a:lstStyle/>
          <a:p>
            <a:endParaRPr lang="en-GB"/>
          </a:p>
        </p:txBody>
      </p:sp>
      <p:sp>
        <p:nvSpPr>
          <p:cNvPr id="24694" name="Line 118"/>
          <p:cNvSpPr>
            <a:spLocks noChangeShapeType="1"/>
          </p:cNvSpPr>
          <p:nvPr/>
        </p:nvSpPr>
        <p:spPr bwMode="auto">
          <a:xfrm>
            <a:off x="5756275" y="2341563"/>
            <a:ext cx="127000" cy="0"/>
          </a:xfrm>
          <a:prstGeom prst="line">
            <a:avLst/>
          </a:prstGeom>
          <a:noFill/>
          <a:ln w="12700">
            <a:solidFill>
              <a:schemeClr val="tx1"/>
            </a:solidFill>
            <a:round/>
            <a:headEnd/>
            <a:tailEnd/>
          </a:ln>
          <a:effectLst/>
        </p:spPr>
        <p:txBody>
          <a:bodyPr/>
          <a:lstStyle/>
          <a:p>
            <a:endParaRPr lang="en-GB"/>
          </a:p>
        </p:txBody>
      </p:sp>
      <p:graphicFrame>
        <p:nvGraphicFramePr>
          <p:cNvPr id="24697" name="Object 121"/>
          <p:cNvGraphicFramePr>
            <a:graphicFrameLocks noChangeAspect="1"/>
          </p:cNvGraphicFramePr>
          <p:nvPr/>
        </p:nvGraphicFramePr>
        <p:xfrm>
          <a:off x="3178175" y="5392738"/>
          <a:ext cx="1195388" cy="412750"/>
        </p:xfrm>
        <a:graphic>
          <a:graphicData uri="http://schemas.openxmlformats.org/presentationml/2006/ole">
            <mc:AlternateContent xmlns:mc="http://schemas.openxmlformats.org/markup-compatibility/2006">
              <mc:Choice xmlns:v="urn:schemas-microsoft-com:vml" Requires="v">
                <p:oleObj spid="_x0000_s16400"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392738"/>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32"/>
          <p:cNvGrpSpPr>
            <a:grpSpLocks/>
          </p:cNvGrpSpPr>
          <p:nvPr/>
        </p:nvGrpSpPr>
        <p:grpSpPr bwMode="auto">
          <a:xfrm>
            <a:off x="7373938" y="1670050"/>
            <a:ext cx="1395412" cy="1231900"/>
            <a:chOff x="992" y="2553"/>
            <a:chExt cx="664" cy="586"/>
          </a:xfrm>
        </p:grpSpPr>
        <p:pic>
          <p:nvPicPr>
            <p:cNvPr id="24709" name="Picture 133" descr="Calculator 07"/>
            <p:cNvPicPr>
              <a:picLocks noChangeAspect="1" noChangeArrowheads="1"/>
            </p:cNvPicPr>
            <p:nvPr/>
          </p:nvPicPr>
          <p:blipFill>
            <a:blip r:embed="rId9" cstate="print"/>
            <a:srcRect/>
            <a:stretch>
              <a:fillRect/>
            </a:stretch>
          </p:blipFill>
          <p:spPr bwMode="auto">
            <a:xfrm>
              <a:off x="992" y="2553"/>
              <a:ext cx="480" cy="586"/>
            </a:xfrm>
            <a:prstGeom prst="rect">
              <a:avLst/>
            </a:prstGeom>
            <a:noFill/>
            <a:ln w="9525">
              <a:noFill/>
              <a:miter lim="800000"/>
              <a:headEnd/>
              <a:tailEnd/>
            </a:ln>
          </p:spPr>
        </p:pic>
        <p:grpSp>
          <p:nvGrpSpPr>
            <p:cNvPr id="3" name="Group 134"/>
            <p:cNvGrpSpPr>
              <a:grpSpLocks/>
            </p:cNvGrpSpPr>
            <p:nvPr/>
          </p:nvGrpSpPr>
          <p:grpSpPr bwMode="auto">
            <a:xfrm>
              <a:off x="1083" y="2572"/>
              <a:ext cx="573" cy="416"/>
              <a:chOff x="1668" y="2694"/>
              <a:chExt cx="285" cy="207"/>
            </a:xfrm>
          </p:grpSpPr>
          <p:sp>
            <p:nvSpPr>
              <p:cNvPr id="24711" name="Line 135"/>
              <p:cNvSpPr>
                <a:spLocks noChangeShapeType="1"/>
              </p:cNvSpPr>
              <p:nvPr/>
            </p:nvSpPr>
            <p:spPr bwMode="auto">
              <a:xfrm flipV="1">
                <a:off x="1668" y="2700"/>
                <a:ext cx="285" cy="195"/>
              </a:xfrm>
              <a:prstGeom prst="line">
                <a:avLst/>
              </a:prstGeom>
              <a:noFill/>
              <a:ln w="57150">
                <a:solidFill>
                  <a:srgbClr val="FF0000"/>
                </a:solidFill>
                <a:round/>
                <a:headEnd/>
                <a:tailEnd/>
              </a:ln>
              <a:effectLst/>
            </p:spPr>
            <p:txBody>
              <a:bodyPr/>
              <a:lstStyle/>
              <a:p>
                <a:endParaRPr lang="en-GB"/>
              </a:p>
            </p:txBody>
          </p:sp>
          <p:sp>
            <p:nvSpPr>
              <p:cNvPr id="24712" name="Line 136"/>
              <p:cNvSpPr>
                <a:spLocks noChangeShapeType="1"/>
              </p:cNvSpPr>
              <p:nvPr/>
            </p:nvSpPr>
            <p:spPr bwMode="auto">
              <a:xfrm>
                <a:off x="1689" y="2694"/>
                <a:ext cx="237" cy="207"/>
              </a:xfrm>
              <a:prstGeom prst="line">
                <a:avLst/>
              </a:prstGeom>
              <a:noFill/>
              <a:ln w="57150">
                <a:solidFill>
                  <a:srgbClr val="FF0000"/>
                </a:solidFill>
                <a:round/>
                <a:headEnd/>
                <a:tailEnd/>
              </a:ln>
              <a:effectLst/>
            </p:spPr>
            <p:txBody>
              <a:bodyPr/>
              <a:lstStyle/>
              <a:p>
                <a:endParaRPr lang="en-GB"/>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44"/>
                                        </p:tgtEl>
                                        <p:attrNameLst>
                                          <p:attrName>style.visibility</p:attrName>
                                        </p:attrNameLst>
                                      </p:cBhvr>
                                      <p:to>
                                        <p:strVal val="visible"/>
                                      </p:to>
                                    </p:set>
                                    <p:animEffect transition="in" filter="dissolve">
                                      <p:cBhvr>
                                        <p:cTn id="7" dur="500"/>
                                        <p:tgtEl>
                                          <p:spTgt spid="2464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645"/>
                                        </p:tgtEl>
                                        <p:attrNameLst>
                                          <p:attrName>style.visibility</p:attrName>
                                        </p:attrNameLst>
                                      </p:cBhvr>
                                      <p:to>
                                        <p:strVal val="visible"/>
                                      </p:to>
                                    </p:set>
                                    <p:animEffect transition="in" filter="dissolve">
                                      <p:cBhvr>
                                        <p:cTn id="16" dur="500"/>
                                        <p:tgtEl>
                                          <p:spTgt spid="246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647"/>
                                        </p:tgtEl>
                                        <p:attrNameLst>
                                          <p:attrName>style.visibility</p:attrName>
                                        </p:attrNameLst>
                                      </p:cBhvr>
                                      <p:to>
                                        <p:strVal val="visible"/>
                                      </p:to>
                                    </p:set>
                                    <p:animEffect transition="in" filter="wipe(left)">
                                      <p:cBhvr>
                                        <p:cTn id="21" dur="500"/>
                                        <p:tgtEl>
                                          <p:spTgt spid="246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707"/>
                                        </p:tgtEl>
                                        <p:attrNameLst>
                                          <p:attrName>style.visibility</p:attrName>
                                        </p:attrNameLst>
                                      </p:cBhvr>
                                      <p:to>
                                        <p:strVal val="visible"/>
                                      </p:to>
                                    </p:set>
                                    <p:animEffect transition="in" filter="wipe(up)">
                                      <p:cBhvr>
                                        <p:cTn id="26" dur="500"/>
                                        <p:tgtEl>
                                          <p:spTgt spid="2470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4693"/>
                                        </p:tgtEl>
                                        <p:attrNameLst>
                                          <p:attrName>style.visibility</p:attrName>
                                        </p:attrNameLst>
                                      </p:cBhvr>
                                      <p:to>
                                        <p:strVal val="visible"/>
                                      </p:to>
                                    </p:set>
                                    <p:animEffect transition="in" filter="wipe(up)">
                                      <p:cBhvr>
                                        <p:cTn id="29" dur="500"/>
                                        <p:tgtEl>
                                          <p:spTgt spid="2469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4694"/>
                                        </p:tgtEl>
                                        <p:attrNameLst>
                                          <p:attrName>style.visibility</p:attrName>
                                        </p:attrNameLst>
                                      </p:cBhvr>
                                      <p:to>
                                        <p:strVal val="visible"/>
                                      </p:to>
                                    </p:set>
                                    <p:animEffect transition="in" filter="wipe(up)">
                                      <p:cBhvr>
                                        <p:cTn id="32" dur="500"/>
                                        <p:tgtEl>
                                          <p:spTgt spid="2469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4697"/>
                                        </p:tgtEl>
                                        <p:attrNameLst>
                                          <p:attrName>style.visibility</p:attrName>
                                        </p:attrNameLst>
                                      </p:cBhvr>
                                      <p:to>
                                        <p:strVal val="visible"/>
                                      </p:to>
                                    </p:set>
                                    <p:animEffect transition="in" filter="wipe(left)">
                                      <p:cBhvr>
                                        <p:cTn id="36" dur="500"/>
                                        <p:tgtEl>
                                          <p:spTgt spid="2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44" grpId="0" animBg="1"/>
      <p:bldP spid="24645" grpId="0" animBg="1"/>
      <p:bldP spid="24647" grpId="0"/>
      <p:bldP spid="24693" grpId="0" animBg="1"/>
      <p:bldP spid="2469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25603"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17422"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25604"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17423"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25605" name="Text Box 5"/>
          <p:cNvSpPr txBox="1">
            <a:spLocks noChangeArrowheads="1"/>
          </p:cNvSpPr>
          <p:nvPr/>
        </p:nvSpPr>
        <p:spPr bwMode="auto">
          <a:xfrm>
            <a:off x="330200" y="1206500"/>
            <a:ext cx="2311400" cy="366713"/>
          </a:xfrm>
          <a:prstGeom prst="rect">
            <a:avLst/>
          </a:prstGeom>
          <a:solidFill>
            <a:schemeClr val="folHlink"/>
          </a:solidFill>
          <a:ln w="9525">
            <a:noFill/>
            <a:miter lim="800000"/>
            <a:headEnd/>
            <a:tailEnd/>
          </a:ln>
          <a:effectLst/>
        </p:spPr>
        <p:txBody>
          <a:bodyPr>
            <a:spAutoFit/>
          </a:bodyPr>
          <a:lstStyle/>
          <a:p>
            <a:pPr>
              <a:spcBef>
                <a:spcPct val="50000"/>
              </a:spcBef>
            </a:pPr>
            <a:r>
              <a:rPr lang="en-GB">
                <a:latin typeface="Comic Sans MS" pitchFamily="66" charset="0"/>
              </a:rPr>
              <a:t>Example Question 1</a:t>
            </a:r>
            <a:endParaRPr lang="en-US">
              <a:latin typeface="Comic Sans MS" pitchFamily="66" charset="0"/>
            </a:endParaRPr>
          </a:p>
        </p:txBody>
      </p:sp>
      <p:sp>
        <p:nvSpPr>
          <p:cNvPr id="25606" name="Text Box 6"/>
          <p:cNvSpPr txBox="1">
            <a:spLocks noChangeArrowheads="1"/>
          </p:cNvSpPr>
          <p:nvPr/>
        </p:nvSpPr>
        <p:spPr bwMode="auto">
          <a:xfrm>
            <a:off x="279400" y="1727200"/>
            <a:ext cx="6997700" cy="36671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3, 4, 5, 6, 7, 8, 9.</a:t>
            </a:r>
            <a:endParaRPr lang="en-US">
              <a:latin typeface="Comic Sans MS" pitchFamily="66" charset="0"/>
            </a:endParaRPr>
          </a:p>
        </p:txBody>
      </p:sp>
      <p:sp>
        <p:nvSpPr>
          <p:cNvPr id="25607" name="Text Box 7"/>
          <p:cNvSpPr txBox="1">
            <a:spLocks noChangeArrowheads="1"/>
          </p:cNvSpPr>
          <p:nvPr/>
        </p:nvSpPr>
        <p:spPr bwMode="auto">
          <a:xfrm>
            <a:off x="304800" y="2197100"/>
            <a:ext cx="20066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42/7 = 6</a:t>
            </a:r>
            <a:endParaRPr lang="en-US">
              <a:latin typeface="Comic Sans MS" pitchFamily="66" charset="0"/>
            </a:endParaRPr>
          </a:p>
        </p:txBody>
      </p:sp>
      <p:graphicFrame>
        <p:nvGraphicFramePr>
          <p:cNvPr id="25608" name="Group 8"/>
          <p:cNvGraphicFramePr>
            <a:graphicFrameLocks noGrp="1"/>
          </p:cNvGraphicFramePr>
          <p:nvPr/>
        </p:nvGraphicFramePr>
        <p:xfrm>
          <a:off x="2384425" y="2228850"/>
          <a:ext cx="3919538" cy="356616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52" name="Line 52"/>
          <p:cNvSpPr>
            <a:spLocks noChangeShapeType="1"/>
          </p:cNvSpPr>
          <p:nvPr/>
        </p:nvSpPr>
        <p:spPr bwMode="auto">
          <a:xfrm>
            <a:off x="4524375" y="2338388"/>
            <a:ext cx="127000" cy="0"/>
          </a:xfrm>
          <a:prstGeom prst="line">
            <a:avLst/>
          </a:prstGeom>
          <a:noFill/>
          <a:ln w="12700">
            <a:solidFill>
              <a:schemeClr val="tx1"/>
            </a:solidFill>
            <a:round/>
            <a:headEnd/>
            <a:tailEnd/>
          </a:ln>
          <a:effectLst/>
        </p:spPr>
        <p:txBody>
          <a:bodyPr/>
          <a:lstStyle/>
          <a:p>
            <a:endParaRPr lang="en-GB"/>
          </a:p>
        </p:txBody>
      </p:sp>
      <p:sp>
        <p:nvSpPr>
          <p:cNvPr id="25653" name="Line 53"/>
          <p:cNvSpPr>
            <a:spLocks noChangeShapeType="1"/>
          </p:cNvSpPr>
          <p:nvPr/>
        </p:nvSpPr>
        <p:spPr bwMode="auto">
          <a:xfrm>
            <a:off x="5756275" y="2341563"/>
            <a:ext cx="127000" cy="0"/>
          </a:xfrm>
          <a:prstGeom prst="line">
            <a:avLst/>
          </a:prstGeom>
          <a:noFill/>
          <a:ln w="12700">
            <a:solidFill>
              <a:schemeClr val="tx1"/>
            </a:solidFill>
            <a:round/>
            <a:headEnd/>
            <a:tailEnd/>
          </a:ln>
          <a:effectLst/>
        </p:spPr>
        <p:txBody>
          <a:bodyPr/>
          <a:lstStyle/>
          <a:p>
            <a:endParaRPr lang="en-GB"/>
          </a:p>
        </p:txBody>
      </p:sp>
      <p:graphicFrame>
        <p:nvGraphicFramePr>
          <p:cNvPr id="25654" name="Object 54"/>
          <p:cNvGraphicFramePr>
            <a:graphicFrameLocks noChangeAspect="1"/>
          </p:cNvGraphicFramePr>
          <p:nvPr/>
        </p:nvGraphicFramePr>
        <p:xfrm>
          <a:off x="3178175" y="5392738"/>
          <a:ext cx="1195388" cy="412750"/>
        </p:xfrm>
        <a:graphic>
          <a:graphicData uri="http://schemas.openxmlformats.org/presentationml/2006/ole">
            <mc:AlternateContent xmlns:mc="http://schemas.openxmlformats.org/markup-compatibility/2006">
              <mc:Choice xmlns:v="urn:schemas-microsoft-com:vml" Requires="v">
                <p:oleObj spid="_x0000_s17424"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392738"/>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5"/>
          <p:cNvGrpSpPr>
            <a:grpSpLocks/>
          </p:cNvGrpSpPr>
          <p:nvPr/>
        </p:nvGrpSpPr>
        <p:grpSpPr bwMode="auto">
          <a:xfrm>
            <a:off x="7373938" y="1670050"/>
            <a:ext cx="1395412" cy="1231900"/>
            <a:chOff x="992" y="2553"/>
            <a:chExt cx="664" cy="586"/>
          </a:xfrm>
        </p:grpSpPr>
        <p:pic>
          <p:nvPicPr>
            <p:cNvPr id="25656" name="Picture 56" descr="Calculator 07"/>
            <p:cNvPicPr>
              <a:picLocks noChangeAspect="1" noChangeArrowheads="1"/>
            </p:cNvPicPr>
            <p:nvPr/>
          </p:nvPicPr>
          <p:blipFill>
            <a:blip r:embed="rId9" cstate="print"/>
            <a:srcRect/>
            <a:stretch>
              <a:fillRect/>
            </a:stretch>
          </p:blipFill>
          <p:spPr bwMode="auto">
            <a:xfrm>
              <a:off x="992" y="2553"/>
              <a:ext cx="480" cy="586"/>
            </a:xfrm>
            <a:prstGeom prst="rect">
              <a:avLst/>
            </a:prstGeom>
            <a:noFill/>
            <a:ln w="9525">
              <a:noFill/>
              <a:miter lim="800000"/>
              <a:headEnd/>
              <a:tailEnd/>
            </a:ln>
          </p:spPr>
        </p:pic>
        <p:grpSp>
          <p:nvGrpSpPr>
            <p:cNvPr id="3" name="Group 57"/>
            <p:cNvGrpSpPr>
              <a:grpSpLocks/>
            </p:cNvGrpSpPr>
            <p:nvPr/>
          </p:nvGrpSpPr>
          <p:grpSpPr bwMode="auto">
            <a:xfrm>
              <a:off x="1083" y="2572"/>
              <a:ext cx="573" cy="416"/>
              <a:chOff x="1668" y="2694"/>
              <a:chExt cx="285" cy="207"/>
            </a:xfrm>
          </p:grpSpPr>
          <p:sp>
            <p:nvSpPr>
              <p:cNvPr id="25658" name="Line 58"/>
              <p:cNvSpPr>
                <a:spLocks noChangeShapeType="1"/>
              </p:cNvSpPr>
              <p:nvPr/>
            </p:nvSpPr>
            <p:spPr bwMode="auto">
              <a:xfrm flipV="1">
                <a:off x="1668" y="2700"/>
                <a:ext cx="285" cy="195"/>
              </a:xfrm>
              <a:prstGeom prst="line">
                <a:avLst/>
              </a:prstGeom>
              <a:noFill/>
              <a:ln w="57150">
                <a:solidFill>
                  <a:srgbClr val="FF0000"/>
                </a:solidFill>
                <a:round/>
                <a:headEnd/>
                <a:tailEnd/>
              </a:ln>
              <a:effectLst/>
            </p:spPr>
            <p:txBody>
              <a:bodyPr/>
              <a:lstStyle/>
              <a:p>
                <a:endParaRPr lang="en-GB"/>
              </a:p>
            </p:txBody>
          </p:sp>
          <p:sp>
            <p:nvSpPr>
              <p:cNvPr id="25659" name="Line 59"/>
              <p:cNvSpPr>
                <a:spLocks noChangeShapeType="1"/>
              </p:cNvSpPr>
              <p:nvPr/>
            </p:nvSpPr>
            <p:spPr bwMode="auto">
              <a:xfrm>
                <a:off x="1689" y="2694"/>
                <a:ext cx="237" cy="207"/>
              </a:xfrm>
              <a:prstGeom prst="line">
                <a:avLst/>
              </a:prstGeom>
              <a:noFill/>
              <a:ln w="57150">
                <a:solidFill>
                  <a:srgbClr val="FF0000"/>
                </a:solidFill>
                <a:round/>
                <a:headEnd/>
                <a:tailEnd/>
              </a:ln>
              <a:effectLst/>
            </p:spPr>
            <p:txBody>
              <a:bodyPr/>
              <a:lstStyle/>
              <a:p>
                <a:endParaRPr lang="en-GB"/>
              </a:p>
            </p:txBody>
          </p:sp>
        </p:grpSp>
      </p:gr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26627"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18450" name="Equation" r:id="rId3" imgW="1205977" imgH="495085" progId="Equation.3">
                  <p:embed/>
                </p:oleObj>
              </mc:Choice>
              <mc:Fallback>
                <p:oleObj name="Equation" r:id="rId3" imgW="1205977" imgH="495085"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26628"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18451" name="Equation" r:id="rId5" imgW="1282700" imgH="495300" progId="Equation.3">
                  <p:embed/>
                </p:oleObj>
              </mc:Choice>
              <mc:Fallback>
                <p:oleObj name="Equation" r:id="rId5" imgW="1282700" imgH="4953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26629" name="Text Box 5"/>
          <p:cNvSpPr txBox="1">
            <a:spLocks noChangeArrowheads="1"/>
          </p:cNvSpPr>
          <p:nvPr/>
        </p:nvSpPr>
        <p:spPr bwMode="auto">
          <a:xfrm>
            <a:off x="330200" y="1206500"/>
            <a:ext cx="2311400" cy="366713"/>
          </a:xfrm>
          <a:prstGeom prst="rect">
            <a:avLst/>
          </a:prstGeom>
          <a:solidFill>
            <a:schemeClr val="folHlink"/>
          </a:solidFill>
          <a:ln w="9525">
            <a:noFill/>
            <a:miter lim="800000"/>
            <a:headEnd/>
            <a:tailEnd/>
          </a:ln>
          <a:effectLst/>
        </p:spPr>
        <p:txBody>
          <a:bodyPr>
            <a:spAutoFit/>
          </a:bodyPr>
          <a:lstStyle/>
          <a:p>
            <a:pPr>
              <a:spcBef>
                <a:spcPct val="50000"/>
              </a:spcBef>
            </a:pPr>
            <a:r>
              <a:rPr lang="en-GB">
                <a:latin typeface="Comic Sans MS" pitchFamily="66" charset="0"/>
              </a:rPr>
              <a:t>Example Question 1</a:t>
            </a:r>
            <a:endParaRPr lang="en-US">
              <a:latin typeface="Comic Sans MS" pitchFamily="66" charset="0"/>
            </a:endParaRPr>
          </a:p>
        </p:txBody>
      </p:sp>
      <p:sp>
        <p:nvSpPr>
          <p:cNvPr id="26630" name="Text Box 6"/>
          <p:cNvSpPr txBox="1">
            <a:spLocks noChangeArrowheads="1"/>
          </p:cNvSpPr>
          <p:nvPr/>
        </p:nvSpPr>
        <p:spPr bwMode="auto">
          <a:xfrm>
            <a:off x="279400" y="1727200"/>
            <a:ext cx="6997700" cy="36671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3, 4, 5, 6, 7, 8, 9.</a:t>
            </a:r>
            <a:endParaRPr lang="en-US">
              <a:latin typeface="Comic Sans MS" pitchFamily="66" charset="0"/>
            </a:endParaRPr>
          </a:p>
        </p:txBody>
      </p:sp>
      <p:sp>
        <p:nvSpPr>
          <p:cNvPr id="26631" name="Text Box 7"/>
          <p:cNvSpPr txBox="1">
            <a:spLocks noChangeArrowheads="1"/>
          </p:cNvSpPr>
          <p:nvPr/>
        </p:nvSpPr>
        <p:spPr bwMode="auto">
          <a:xfrm>
            <a:off x="304800" y="2197100"/>
            <a:ext cx="20066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42/7 = 6</a:t>
            </a:r>
            <a:endParaRPr lang="en-US">
              <a:latin typeface="Comic Sans MS" pitchFamily="66" charset="0"/>
            </a:endParaRPr>
          </a:p>
        </p:txBody>
      </p:sp>
      <p:graphicFrame>
        <p:nvGraphicFramePr>
          <p:cNvPr id="26632" name="Group 8"/>
          <p:cNvGraphicFramePr>
            <a:graphicFrameLocks noGrp="1"/>
          </p:cNvGraphicFramePr>
          <p:nvPr/>
        </p:nvGraphicFramePr>
        <p:xfrm>
          <a:off x="2384425" y="2228850"/>
          <a:ext cx="3919538" cy="356616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6" name="Line 52"/>
          <p:cNvSpPr>
            <a:spLocks noChangeShapeType="1"/>
          </p:cNvSpPr>
          <p:nvPr/>
        </p:nvSpPr>
        <p:spPr bwMode="auto">
          <a:xfrm>
            <a:off x="4524375" y="2338388"/>
            <a:ext cx="127000" cy="0"/>
          </a:xfrm>
          <a:prstGeom prst="line">
            <a:avLst/>
          </a:prstGeom>
          <a:noFill/>
          <a:ln w="12700">
            <a:solidFill>
              <a:schemeClr val="tx1"/>
            </a:solidFill>
            <a:round/>
            <a:headEnd/>
            <a:tailEnd/>
          </a:ln>
          <a:effectLst/>
        </p:spPr>
        <p:txBody>
          <a:bodyPr/>
          <a:lstStyle/>
          <a:p>
            <a:endParaRPr lang="en-GB"/>
          </a:p>
        </p:txBody>
      </p:sp>
      <p:sp>
        <p:nvSpPr>
          <p:cNvPr id="26677" name="Line 53"/>
          <p:cNvSpPr>
            <a:spLocks noChangeShapeType="1"/>
          </p:cNvSpPr>
          <p:nvPr/>
        </p:nvSpPr>
        <p:spPr bwMode="auto">
          <a:xfrm>
            <a:off x="5756275" y="2341563"/>
            <a:ext cx="127000" cy="0"/>
          </a:xfrm>
          <a:prstGeom prst="line">
            <a:avLst/>
          </a:prstGeom>
          <a:noFill/>
          <a:ln w="12700">
            <a:solidFill>
              <a:schemeClr val="tx1"/>
            </a:solidFill>
            <a:round/>
            <a:headEnd/>
            <a:tailEnd/>
          </a:ln>
          <a:effectLst/>
        </p:spPr>
        <p:txBody>
          <a:bodyPr/>
          <a:lstStyle/>
          <a:p>
            <a:endParaRPr lang="en-GB"/>
          </a:p>
        </p:txBody>
      </p:sp>
      <p:graphicFrame>
        <p:nvGraphicFramePr>
          <p:cNvPr id="26678" name="Object 54"/>
          <p:cNvGraphicFramePr>
            <a:graphicFrameLocks noChangeAspect="1"/>
          </p:cNvGraphicFramePr>
          <p:nvPr/>
        </p:nvGraphicFramePr>
        <p:xfrm>
          <a:off x="3178175" y="5392738"/>
          <a:ext cx="1195388" cy="412750"/>
        </p:xfrm>
        <a:graphic>
          <a:graphicData uri="http://schemas.openxmlformats.org/presentationml/2006/ole">
            <mc:AlternateContent xmlns:mc="http://schemas.openxmlformats.org/markup-compatibility/2006">
              <mc:Choice xmlns:v="urn:schemas-microsoft-com:vml" Requires="v">
                <p:oleObj spid="_x0000_s18452" name="Equation" r:id="rId7" imgW="774364" imgH="266584" progId="Equation.3">
                  <p:embed/>
                </p:oleObj>
              </mc:Choice>
              <mc:Fallback>
                <p:oleObj name="Equation" r:id="rId7" imgW="774364" imgH="266584"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392738"/>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79" name="Object 55"/>
          <p:cNvGraphicFramePr>
            <a:graphicFrameLocks noChangeAspect="1"/>
          </p:cNvGraphicFramePr>
          <p:nvPr/>
        </p:nvGraphicFramePr>
        <p:xfrm>
          <a:off x="6459538" y="3378200"/>
          <a:ext cx="2184400" cy="1125538"/>
        </p:xfrm>
        <a:graphic>
          <a:graphicData uri="http://schemas.openxmlformats.org/presentationml/2006/ole">
            <mc:AlternateContent xmlns:mc="http://schemas.openxmlformats.org/markup-compatibility/2006">
              <mc:Choice xmlns:v="urn:schemas-microsoft-com:vml" Requires="v">
                <p:oleObj spid="_x0000_s18453" name="Equation" r:id="rId9" imgW="863225" imgH="444307" progId="Equation.3">
                  <p:embed/>
                </p:oleObj>
              </mc:Choice>
              <mc:Fallback>
                <p:oleObj name="Equation" r:id="rId9" imgW="863225" imgH="444307"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9538" y="3378200"/>
                        <a:ext cx="2184400" cy="1125538"/>
                      </a:xfrm>
                      <a:prstGeom prst="rect">
                        <a:avLst/>
                      </a:prstGeom>
                      <a:noFill/>
                      <a:extLst>
                        <a:ext uri="{909E8E84-426E-40DD-AFC4-6F175D3DCCD1}">
                          <a14:hiddenFill xmlns:a14="http://schemas.microsoft.com/office/drawing/2010/main">
                            <a:solidFill>
                              <a:srgbClr val="A4C7FA"/>
                            </a:solidFill>
                          </a14:hiddenFill>
                        </a:ext>
                      </a:extLst>
                    </p:spPr>
                  </p:pic>
                </p:oleObj>
              </mc:Fallback>
            </mc:AlternateContent>
          </a:graphicData>
        </a:graphic>
      </p:graphicFrame>
      <p:grpSp>
        <p:nvGrpSpPr>
          <p:cNvPr id="2" name="Group 61"/>
          <p:cNvGrpSpPr>
            <a:grpSpLocks/>
          </p:cNvGrpSpPr>
          <p:nvPr/>
        </p:nvGrpSpPr>
        <p:grpSpPr bwMode="auto">
          <a:xfrm>
            <a:off x="7373938" y="1670050"/>
            <a:ext cx="1395412" cy="1231900"/>
            <a:chOff x="992" y="2553"/>
            <a:chExt cx="664" cy="586"/>
          </a:xfrm>
        </p:grpSpPr>
        <p:pic>
          <p:nvPicPr>
            <p:cNvPr id="26686" name="Picture 62" descr="Calculator 07"/>
            <p:cNvPicPr>
              <a:picLocks noChangeAspect="1" noChangeArrowheads="1"/>
            </p:cNvPicPr>
            <p:nvPr/>
          </p:nvPicPr>
          <p:blipFill>
            <a:blip r:embed="rId11" cstate="print"/>
            <a:srcRect/>
            <a:stretch>
              <a:fillRect/>
            </a:stretch>
          </p:blipFill>
          <p:spPr bwMode="auto">
            <a:xfrm>
              <a:off x="992" y="2553"/>
              <a:ext cx="480" cy="586"/>
            </a:xfrm>
            <a:prstGeom prst="rect">
              <a:avLst/>
            </a:prstGeom>
            <a:noFill/>
            <a:ln w="9525">
              <a:noFill/>
              <a:miter lim="800000"/>
              <a:headEnd/>
              <a:tailEnd/>
            </a:ln>
          </p:spPr>
        </p:pic>
        <p:grpSp>
          <p:nvGrpSpPr>
            <p:cNvPr id="3" name="Group 63"/>
            <p:cNvGrpSpPr>
              <a:grpSpLocks/>
            </p:cNvGrpSpPr>
            <p:nvPr/>
          </p:nvGrpSpPr>
          <p:grpSpPr bwMode="auto">
            <a:xfrm>
              <a:off x="1083" y="2572"/>
              <a:ext cx="573" cy="416"/>
              <a:chOff x="1668" y="2694"/>
              <a:chExt cx="285" cy="207"/>
            </a:xfrm>
          </p:grpSpPr>
          <p:sp>
            <p:nvSpPr>
              <p:cNvPr id="26688" name="Line 64"/>
              <p:cNvSpPr>
                <a:spLocks noChangeShapeType="1"/>
              </p:cNvSpPr>
              <p:nvPr/>
            </p:nvSpPr>
            <p:spPr bwMode="auto">
              <a:xfrm flipV="1">
                <a:off x="1668" y="2700"/>
                <a:ext cx="285" cy="195"/>
              </a:xfrm>
              <a:prstGeom prst="line">
                <a:avLst/>
              </a:prstGeom>
              <a:noFill/>
              <a:ln w="57150">
                <a:solidFill>
                  <a:srgbClr val="FF0000"/>
                </a:solidFill>
                <a:round/>
                <a:headEnd/>
                <a:tailEnd/>
              </a:ln>
              <a:effectLst/>
            </p:spPr>
            <p:txBody>
              <a:bodyPr/>
              <a:lstStyle/>
              <a:p>
                <a:endParaRPr lang="en-GB"/>
              </a:p>
            </p:txBody>
          </p:sp>
          <p:sp>
            <p:nvSpPr>
              <p:cNvPr id="26689" name="Line 65"/>
              <p:cNvSpPr>
                <a:spLocks noChangeShapeType="1"/>
              </p:cNvSpPr>
              <p:nvPr/>
            </p:nvSpPr>
            <p:spPr bwMode="auto">
              <a:xfrm>
                <a:off x="1689" y="2694"/>
                <a:ext cx="237" cy="207"/>
              </a:xfrm>
              <a:prstGeom prst="line">
                <a:avLst/>
              </a:prstGeom>
              <a:noFill/>
              <a:ln w="57150">
                <a:solidFill>
                  <a:srgbClr val="FF0000"/>
                </a:solidFill>
                <a:round/>
                <a:headEnd/>
                <a:tailEnd/>
              </a:ln>
              <a:effectLst/>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679"/>
                                        </p:tgtEl>
                                        <p:attrNameLst>
                                          <p:attrName>style.visibility</p:attrName>
                                        </p:attrNameLst>
                                      </p:cBhvr>
                                      <p:to>
                                        <p:strVal val="visible"/>
                                      </p:to>
                                    </p:set>
                                    <p:animEffect transition="in" filter="wipe(left)">
                                      <p:cBhvr>
                                        <p:cTn id="7" dur="500"/>
                                        <p:tgtEl>
                                          <p:spTgt spid="2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11" name="Rectangle 63"/>
          <p:cNvSpPr>
            <a:spLocks noGrp="1" noChangeArrowheads="1"/>
          </p:cNvSpPr>
          <p:nvPr>
            <p:ph type="ctrTitle"/>
          </p:nvPr>
        </p:nvSpPr>
        <p:spPr>
          <a:xfrm>
            <a:off x="5969000" y="5387975"/>
            <a:ext cx="3175000" cy="1470025"/>
          </a:xfrm>
        </p:spPr>
        <p:txBody>
          <a:bodyPr/>
          <a:lstStyle/>
          <a:p>
            <a:r>
              <a:rPr lang="en-GB">
                <a:solidFill>
                  <a:schemeClr val="bg1"/>
                </a:solidFill>
              </a:rPr>
              <a:t>Q1</a:t>
            </a:r>
            <a:endParaRPr lang="en-US">
              <a:solidFill>
                <a:schemeClr val="bg1"/>
              </a:solidFill>
            </a:endParaRPr>
          </a:p>
        </p:txBody>
      </p:sp>
      <p:sp>
        <p:nvSpPr>
          <p:cNvPr id="27650"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27651"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19470"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27652"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19471"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27653" name="Text Box 5"/>
          <p:cNvSpPr txBox="1">
            <a:spLocks noChangeArrowheads="1"/>
          </p:cNvSpPr>
          <p:nvPr/>
        </p:nvSpPr>
        <p:spPr bwMode="auto">
          <a:xfrm>
            <a:off x="330200" y="1206500"/>
            <a:ext cx="1425575" cy="366713"/>
          </a:xfrm>
          <a:prstGeom prst="rect">
            <a:avLst/>
          </a:prstGeom>
          <a:solidFill>
            <a:srgbClr val="FF99FF"/>
          </a:solidFill>
          <a:ln w="9525">
            <a:noFill/>
            <a:miter lim="800000"/>
            <a:headEnd/>
            <a:tailEnd/>
          </a:ln>
          <a:effectLst/>
        </p:spPr>
        <p:txBody>
          <a:bodyPr>
            <a:spAutoFit/>
          </a:bodyPr>
          <a:lstStyle/>
          <a:p>
            <a:pPr>
              <a:spcBef>
                <a:spcPct val="50000"/>
              </a:spcBef>
            </a:pPr>
            <a:r>
              <a:rPr lang="en-GB">
                <a:latin typeface="Comic Sans MS" pitchFamily="66" charset="0"/>
              </a:rPr>
              <a:t>Question 1</a:t>
            </a:r>
            <a:endParaRPr lang="en-US">
              <a:latin typeface="Comic Sans MS" pitchFamily="66" charset="0"/>
            </a:endParaRPr>
          </a:p>
        </p:txBody>
      </p:sp>
      <p:sp>
        <p:nvSpPr>
          <p:cNvPr id="27654" name="Text Box 6"/>
          <p:cNvSpPr txBox="1">
            <a:spLocks noChangeArrowheads="1"/>
          </p:cNvSpPr>
          <p:nvPr/>
        </p:nvSpPr>
        <p:spPr bwMode="auto">
          <a:xfrm>
            <a:off x="279400" y="1727200"/>
            <a:ext cx="6997700" cy="36671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8, 9, 10, 11, 12.</a:t>
            </a:r>
            <a:endParaRPr lang="en-US">
              <a:latin typeface="Comic Sans MS" pitchFamily="66" charset="0"/>
            </a:endParaRPr>
          </a:p>
        </p:txBody>
      </p:sp>
      <p:sp>
        <p:nvSpPr>
          <p:cNvPr id="27655" name="Text Box 7"/>
          <p:cNvSpPr txBox="1">
            <a:spLocks noChangeArrowheads="1"/>
          </p:cNvSpPr>
          <p:nvPr/>
        </p:nvSpPr>
        <p:spPr bwMode="auto">
          <a:xfrm>
            <a:off x="0" y="2197100"/>
            <a:ext cx="23114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50/5 = 10</a:t>
            </a:r>
            <a:endParaRPr lang="en-US">
              <a:latin typeface="Comic Sans MS" pitchFamily="66" charset="0"/>
            </a:endParaRPr>
          </a:p>
        </p:txBody>
      </p:sp>
      <p:graphicFrame>
        <p:nvGraphicFramePr>
          <p:cNvPr id="27710" name="Group 62"/>
          <p:cNvGraphicFramePr>
            <a:graphicFrameLocks noGrp="1"/>
          </p:cNvGraphicFramePr>
          <p:nvPr/>
        </p:nvGraphicFramePr>
        <p:xfrm>
          <a:off x="2384425" y="2228850"/>
          <a:ext cx="3919538" cy="277368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00" name="Line 52"/>
          <p:cNvSpPr>
            <a:spLocks noChangeShapeType="1"/>
          </p:cNvSpPr>
          <p:nvPr/>
        </p:nvSpPr>
        <p:spPr bwMode="auto">
          <a:xfrm>
            <a:off x="4524375" y="2338388"/>
            <a:ext cx="127000" cy="0"/>
          </a:xfrm>
          <a:prstGeom prst="line">
            <a:avLst/>
          </a:prstGeom>
          <a:noFill/>
          <a:ln w="12700">
            <a:solidFill>
              <a:schemeClr val="tx1"/>
            </a:solidFill>
            <a:round/>
            <a:headEnd/>
            <a:tailEnd/>
          </a:ln>
          <a:effectLst/>
        </p:spPr>
        <p:txBody>
          <a:bodyPr/>
          <a:lstStyle/>
          <a:p>
            <a:endParaRPr lang="en-GB"/>
          </a:p>
        </p:txBody>
      </p:sp>
      <p:sp>
        <p:nvSpPr>
          <p:cNvPr id="27701" name="Line 53"/>
          <p:cNvSpPr>
            <a:spLocks noChangeShapeType="1"/>
          </p:cNvSpPr>
          <p:nvPr/>
        </p:nvSpPr>
        <p:spPr bwMode="auto">
          <a:xfrm>
            <a:off x="5756275" y="2341563"/>
            <a:ext cx="127000" cy="0"/>
          </a:xfrm>
          <a:prstGeom prst="line">
            <a:avLst/>
          </a:prstGeom>
          <a:noFill/>
          <a:ln w="12700">
            <a:solidFill>
              <a:schemeClr val="tx1"/>
            </a:solidFill>
            <a:round/>
            <a:headEnd/>
            <a:tailEnd/>
          </a:ln>
          <a:effectLst/>
        </p:spPr>
        <p:txBody>
          <a:bodyPr/>
          <a:lstStyle/>
          <a:p>
            <a:endParaRPr lang="en-GB"/>
          </a:p>
        </p:txBody>
      </p:sp>
      <p:graphicFrame>
        <p:nvGraphicFramePr>
          <p:cNvPr id="27702" name="Object 54"/>
          <p:cNvGraphicFramePr>
            <a:graphicFrameLocks noChangeAspect="1"/>
          </p:cNvGraphicFramePr>
          <p:nvPr/>
        </p:nvGraphicFramePr>
        <p:xfrm>
          <a:off x="3060700" y="4579938"/>
          <a:ext cx="1195388" cy="412750"/>
        </p:xfrm>
        <a:graphic>
          <a:graphicData uri="http://schemas.openxmlformats.org/presentationml/2006/ole">
            <mc:AlternateContent xmlns:mc="http://schemas.openxmlformats.org/markup-compatibility/2006">
              <mc:Choice xmlns:v="urn:schemas-microsoft-com:vml" Requires="v">
                <p:oleObj spid="_x0000_s19472"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700" y="4579938"/>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5"/>
          <p:cNvGrpSpPr>
            <a:grpSpLocks/>
          </p:cNvGrpSpPr>
          <p:nvPr/>
        </p:nvGrpSpPr>
        <p:grpSpPr bwMode="auto">
          <a:xfrm>
            <a:off x="7373938" y="1670050"/>
            <a:ext cx="1395412" cy="1231900"/>
            <a:chOff x="992" y="2553"/>
            <a:chExt cx="664" cy="586"/>
          </a:xfrm>
        </p:grpSpPr>
        <p:pic>
          <p:nvPicPr>
            <p:cNvPr id="27704" name="Picture 56" descr="Calculator 07"/>
            <p:cNvPicPr>
              <a:picLocks noChangeAspect="1" noChangeArrowheads="1"/>
            </p:cNvPicPr>
            <p:nvPr/>
          </p:nvPicPr>
          <p:blipFill>
            <a:blip r:embed="rId9" cstate="print"/>
            <a:srcRect/>
            <a:stretch>
              <a:fillRect/>
            </a:stretch>
          </p:blipFill>
          <p:spPr bwMode="auto">
            <a:xfrm>
              <a:off x="992" y="2553"/>
              <a:ext cx="480" cy="586"/>
            </a:xfrm>
            <a:prstGeom prst="rect">
              <a:avLst/>
            </a:prstGeom>
            <a:noFill/>
            <a:ln w="9525">
              <a:noFill/>
              <a:miter lim="800000"/>
              <a:headEnd/>
              <a:tailEnd/>
            </a:ln>
          </p:spPr>
        </p:pic>
        <p:grpSp>
          <p:nvGrpSpPr>
            <p:cNvPr id="3" name="Group 57"/>
            <p:cNvGrpSpPr>
              <a:grpSpLocks/>
            </p:cNvGrpSpPr>
            <p:nvPr/>
          </p:nvGrpSpPr>
          <p:grpSpPr bwMode="auto">
            <a:xfrm>
              <a:off x="1083" y="2572"/>
              <a:ext cx="573" cy="416"/>
              <a:chOff x="1668" y="2694"/>
              <a:chExt cx="285" cy="207"/>
            </a:xfrm>
          </p:grpSpPr>
          <p:sp>
            <p:nvSpPr>
              <p:cNvPr id="27706" name="Line 58"/>
              <p:cNvSpPr>
                <a:spLocks noChangeShapeType="1"/>
              </p:cNvSpPr>
              <p:nvPr/>
            </p:nvSpPr>
            <p:spPr bwMode="auto">
              <a:xfrm flipV="1">
                <a:off x="1668" y="2700"/>
                <a:ext cx="285" cy="195"/>
              </a:xfrm>
              <a:prstGeom prst="line">
                <a:avLst/>
              </a:prstGeom>
              <a:noFill/>
              <a:ln w="57150">
                <a:solidFill>
                  <a:srgbClr val="FF0000"/>
                </a:solidFill>
                <a:round/>
                <a:headEnd/>
                <a:tailEnd/>
              </a:ln>
              <a:effectLst/>
            </p:spPr>
            <p:txBody>
              <a:bodyPr/>
              <a:lstStyle/>
              <a:p>
                <a:endParaRPr lang="en-GB"/>
              </a:p>
            </p:txBody>
          </p:sp>
          <p:sp>
            <p:nvSpPr>
              <p:cNvPr id="27707" name="Line 59"/>
              <p:cNvSpPr>
                <a:spLocks noChangeShapeType="1"/>
              </p:cNvSpPr>
              <p:nvPr/>
            </p:nvSpPr>
            <p:spPr bwMode="auto">
              <a:xfrm>
                <a:off x="1689" y="2694"/>
                <a:ext cx="237" cy="207"/>
              </a:xfrm>
              <a:prstGeom prst="line">
                <a:avLst/>
              </a:prstGeom>
              <a:noFill/>
              <a:ln w="57150">
                <a:solidFill>
                  <a:srgbClr val="FF0000"/>
                </a:solidFill>
                <a:round/>
                <a:headEnd/>
                <a:tailEnd/>
              </a:ln>
              <a:effectLst/>
            </p:spPr>
            <p:txBody>
              <a:bodyPr/>
              <a:lstStyle/>
              <a:p>
                <a:endParaRPr lang="en-GB"/>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left)">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710"/>
                                        </p:tgtEl>
                                        <p:attrNameLst>
                                          <p:attrName>style.visibility</p:attrName>
                                        </p:attrNameLst>
                                      </p:cBhvr>
                                      <p:to>
                                        <p:strVal val="visible"/>
                                      </p:to>
                                    </p:set>
                                    <p:animEffect transition="in" filter="wipe(up)">
                                      <p:cBhvr>
                                        <p:cTn id="12" dur="500"/>
                                        <p:tgtEl>
                                          <p:spTgt spid="277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700"/>
                                        </p:tgtEl>
                                        <p:attrNameLst>
                                          <p:attrName>style.visibility</p:attrName>
                                        </p:attrNameLst>
                                      </p:cBhvr>
                                      <p:to>
                                        <p:strVal val="visible"/>
                                      </p:to>
                                    </p:set>
                                    <p:animEffect transition="in" filter="wipe(up)">
                                      <p:cBhvr>
                                        <p:cTn id="16" dur="500"/>
                                        <p:tgtEl>
                                          <p:spTgt spid="27700"/>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7701"/>
                                        </p:tgtEl>
                                        <p:attrNameLst>
                                          <p:attrName>style.visibility</p:attrName>
                                        </p:attrNameLst>
                                      </p:cBhvr>
                                      <p:to>
                                        <p:strVal val="visible"/>
                                      </p:to>
                                    </p:set>
                                    <p:animEffect transition="in" filter="wipe(up)">
                                      <p:cBhvr>
                                        <p:cTn id="20" dur="500"/>
                                        <p:tgtEl>
                                          <p:spTgt spid="2770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7702"/>
                                        </p:tgtEl>
                                        <p:attrNameLst>
                                          <p:attrName>style.visibility</p:attrName>
                                        </p:attrNameLst>
                                      </p:cBhvr>
                                      <p:to>
                                        <p:strVal val="visible"/>
                                      </p:to>
                                    </p:set>
                                    <p:animEffect transition="in" filter="wipe(left)">
                                      <p:cBhvr>
                                        <p:cTn id="24" dur="500"/>
                                        <p:tgtEl>
                                          <p:spTgt spid="27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utoUpdateAnimBg="0"/>
      <p:bldP spid="27700" grpId="0" animBg="1"/>
      <p:bldP spid="27701"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28675"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0494"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28676"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0495"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28677" name="Text Box 5"/>
          <p:cNvSpPr txBox="1">
            <a:spLocks noChangeArrowheads="1"/>
          </p:cNvSpPr>
          <p:nvPr/>
        </p:nvSpPr>
        <p:spPr bwMode="auto">
          <a:xfrm>
            <a:off x="330200" y="1206500"/>
            <a:ext cx="1425575" cy="366713"/>
          </a:xfrm>
          <a:prstGeom prst="rect">
            <a:avLst/>
          </a:prstGeom>
          <a:solidFill>
            <a:srgbClr val="FF99FF"/>
          </a:solidFill>
          <a:ln w="9525">
            <a:noFill/>
            <a:miter lim="800000"/>
            <a:headEnd/>
            <a:tailEnd/>
          </a:ln>
          <a:effectLst/>
        </p:spPr>
        <p:txBody>
          <a:bodyPr>
            <a:spAutoFit/>
          </a:bodyPr>
          <a:lstStyle/>
          <a:p>
            <a:pPr>
              <a:spcBef>
                <a:spcPct val="50000"/>
              </a:spcBef>
            </a:pPr>
            <a:r>
              <a:rPr lang="en-GB">
                <a:latin typeface="Comic Sans MS" pitchFamily="66" charset="0"/>
              </a:rPr>
              <a:t>Question 1</a:t>
            </a:r>
            <a:endParaRPr lang="en-US">
              <a:latin typeface="Comic Sans MS" pitchFamily="66" charset="0"/>
            </a:endParaRPr>
          </a:p>
        </p:txBody>
      </p:sp>
      <p:sp>
        <p:nvSpPr>
          <p:cNvPr id="28678" name="Text Box 6"/>
          <p:cNvSpPr txBox="1">
            <a:spLocks noChangeArrowheads="1"/>
          </p:cNvSpPr>
          <p:nvPr/>
        </p:nvSpPr>
        <p:spPr bwMode="auto">
          <a:xfrm>
            <a:off x="279400" y="1727200"/>
            <a:ext cx="6997700" cy="36671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8, 9, 10, 11, 12.</a:t>
            </a:r>
            <a:endParaRPr lang="en-US">
              <a:latin typeface="Comic Sans MS" pitchFamily="66" charset="0"/>
            </a:endParaRPr>
          </a:p>
        </p:txBody>
      </p:sp>
      <p:sp>
        <p:nvSpPr>
          <p:cNvPr id="28679" name="Text Box 7"/>
          <p:cNvSpPr txBox="1">
            <a:spLocks noChangeArrowheads="1"/>
          </p:cNvSpPr>
          <p:nvPr/>
        </p:nvSpPr>
        <p:spPr bwMode="auto">
          <a:xfrm>
            <a:off x="0" y="2197100"/>
            <a:ext cx="23114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50/5 = 10</a:t>
            </a:r>
            <a:endParaRPr lang="en-US">
              <a:latin typeface="Comic Sans MS" pitchFamily="66" charset="0"/>
            </a:endParaRPr>
          </a:p>
        </p:txBody>
      </p:sp>
      <p:graphicFrame>
        <p:nvGraphicFramePr>
          <p:cNvPr id="28680" name="Group 8"/>
          <p:cNvGraphicFramePr>
            <a:graphicFrameLocks noGrp="1"/>
          </p:cNvGraphicFramePr>
          <p:nvPr/>
        </p:nvGraphicFramePr>
        <p:xfrm>
          <a:off x="2384425" y="2228850"/>
          <a:ext cx="3919538" cy="277368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6" name="Line 44"/>
          <p:cNvSpPr>
            <a:spLocks noChangeShapeType="1"/>
          </p:cNvSpPr>
          <p:nvPr/>
        </p:nvSpPr>
        <p:spPr bwMode="auto">
          <a:xfrm>
            <a:off x="4524375" y="2338388"/>
            <a:ext cx="127000" cy="0"/>
          </a:xfrm>
          <a:prstGeom prst="line">
            <a:avLst/>
          </a:prstGeom>
          <a:noFill/>
          <a:ln w="12700">
            <a:solidFill>
              <a:schemeClr val="tx1"/>
            </a:solidFill>
            <a:round/>
            <a:headEnd/>
            <a:tailEnd/>
          </a:ln>
          <a:effectLst/>
        </p:spPr>
        <p:txBody>
          <a:bodyPr/>
          <a:lstStyle/>
          <a:p>
            <a:endParaRPr lang="en-GB"/>
          </a:p>
        </p:txBody>
      </p:sp>
      <p:sp>
        <p:nvSpPr>
          <p:cNvPr id="28717" name="Line 45"/>
          <p:cNvSpPr>
            <a:spLocks noChangeShapeType="1"/>
          </p:cNvSpPr>
          <p:nvPr/>
        </p:nvSpPr>
        <p:spPr bwMode="auto">
          <a:xfrm>
            <a:off x="5756275" y="2341563"/>
            <a:ext cx="127000" cy="0"/>
          </a:xfrm>
          <a:prstGeom prst="line">
            <a:avLst/>
          </a:prstGeom>
          <a:noFill/>
          <a:ln w="12700">
            <a:solidFill>
              <a:schemeClr val="tx1"/>
            </a:solidFill>
            <a:round/>
            <a:headEnd/>
            <a:tailEnd/>
          </a:ln>
          <a:effectLst/>
        </p:spPr>
        <p:txBody>
          <a:bodyPr/>
          <a:lstStyle/>
          <a:p>
            <a:endParaRPr lang="en-GB"/>
          </a:p>
        </p:txBody>
      </p:sp>
      <p:graphicFrame>
        <p:nvGraphicFramePr>
          <p:cNvPr id="28718" name="Object 46"/>
          <p:cNvGraphicFramePr>
            <a:graphicFrameLocks noChangeAspect="1"/>
          </p:cNvGraphicFramePr>
          <p:nvPr/>
        </p:nvGraphicFramePr>
        <p:xfrm>
          <a:off x="3060700" y="4579938"/>
          <a:ext cx="1195388" cy="412750"/>
        </p:xfrm>
        <a:graphic>
          <a:graphicData uri="http://schemas.openxmlformats.org/presentationml/2006/ole">
            <mc:AlternateContent xmlns:mc="http://schemas.openxmlformats.org/markup-compatibility/2006">
              <mc:Choice xmlns:v="urn:schemas-microsoft-com:vml" Requires="v">
                <p:oleObj spid="_x0000_s20496"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700" y="4579938"/>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7"/>
          <p:cNvGrpSpPr>
            <a:grpSpLocks/>
          </p:cNvGrpSpPr>
          <p:nvPr/>
        </p:nvGrpSpPr>
        <p:grpSpPr bwMode="auto">
          <a:xfrm>
            <a:off x="7373938" y="1670050"/>
            <a:ext cx="1395412" cy="1231900"/>
            <a:chOff x="992" y="2553"/>
            <a:chExt cx="664" cy="586"/>
          </a:xfrm>
        </p:grpSpPr>
        <p:pic>
          <p:nvPicPr>
            <p:cNvPr id="28720" name="Picture 48" descr="Calculator 07"/>
            <p:cNvPicPr>
              <a:picLocks noChangeAspect="1" noChangeArrowheads="1"/>
            </p:cNvPicPr>
            <p:nvPr/>
          </p:nvPicPr>
          <p:blipFill>
            <a:blip r:embed="rId9" cstate="print"/>
            <a:srcRect/>
            <a:stretch>
              <a:fillRect/>
            </a:stretch>
          </p:blipFill>
          <p:spPr bwMode="auto">
            <a:xfrm>
              <a:off x="992" y="2553"/>
              <a:ext cx="480" cy="586"/>
            </a:xfrm>
            <a:prstGeom prst="rect">
              <a:avLst/>
            </a:prstGeom>
            <a:noFill/>
            <a:ln w="9525">
              <a:noFill/>
              <a:miter lim="800000"/>
              <a:headEnd/>
              <a:tailEnd/>
            </a:ln>
          </p:spPr>
        </p:pic>
        <p:grpSp>
          <p:nvGrpSpPr>
            <p:cNvPr id="3" name="Group 49"/>
            <p:cNvGrpSpPr>
              <a:grpSpLocks/>
            </p:cNvGrpSpPr>
            <p:nvPr/>
          </p:nvGrpSpPr>
          <p:grpSpPr bwMode="auto">
            <a:xfrm>
              <a:off x="1083" y="2572"/>
              <a:ext cx="573" cy="416"/>
              <a:chOff x="1668" y="2694"/>
              <a:chExt cx="285" cy="207"/>
            </a:xfrm>
          </p:grpSpPr>
          <p:sp>
            <p:nvSpPr>
              <p:cNvPr id="28722" name="Line 50"/>
              <p:cNvSpPr>
                <a:spLocks noChangeShapeType="1"/>
              </p:cNvSpPr>
              <p:nvPr/>
            </p:nvSpPr>
            <p:spPr bwMode="auto">
              <a:xfrm flipV="1">
                <a:off x="1668" y="2700"/>
                <a:ext cx="285" cy="195"/>
              </a:xfrm>
              <a:prstGeom prst="line">
                <a:avLst/>
              </a:prstGeom>
              <a:noFill/>
              <a:ln w="57150">
                <a:solidFill>
                  <a:srgbClr val="FF0000"/>
                </a:solidFill>
                <a:round/>
                <a:headEnd/>
                <a:tailEnd/>
              </a:ln>
              <a:effectLst/>
            </p:spPr>
            <p:txBody>
              <a:bodyPr/>
              <a:lstStyle/>
              <a:p>
                <a:endParaRPr lang="en-GB"/>
              </a:p>
            </p:txBody>
          </p:sp>
          <p:sp>
            <p:nvSpPr>
              <p:cNvPr id="28723" name="Line 51"/>
              <p:cNvSpPr>
                <a:spLocks noChangeShapeType="1"/>
              </p:cNvSpPr>
              <p:nvPr/>
            </p:nvSpPr>
            <p:spPr bwMode="auto">
              <a:xfrm>
                <a:off x="1689" y="2694"/>
                <a:ext cx="237" cy="207"/>
              </a:xfrm>
              <a:prstGeom prst="line">
                <a:avLst/>
              </a:prstGeom>
              <a:noFill/>
              <a:ln w="57150">
                <a:solidFill>
                  <a:srgbClr val="FF0000"/>
                </a:solidFill>
                <a:round/>
                <a:headEnd/>
                <a:tailEnd/>
              </a:ln>
              <a:effectLst/>
            </p:spPr>
            <p:txBody>
              <a:bodyPr/>
              <a:lstStyle/>
              <a:p>
                <a:endParaRPr lang="en-GB"/>
              </a:p>
            </p:txBody>
          </p:sp>
        </p:grpSp>
      </p:gr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29699"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1522" name="Equation" r:id="rId3" imgW="1205977" imgH="495085" progId="Equation.3">
                  <p:embed/>
                </p:oleObj>
              </mc:Choice>
              <mc:Fallback>
                <p:oleObj name="Equation" r:id="rId3" imgW="1205977" imgH="495085"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29700"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1523" name="Equation" r:id="rId5" imgW="1282700" imgH="495300" progId="Equation.3">
                  <p:embed/>
                </p:oleObj>
              </mc:Choice>
              <mc:Fallback>
                <p:oleObj name="Equation" r:id="rId5" imgW="1282700" imgH="4953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29701" name="Text Box 5"/>
          <p:cNvSpPr txBox="1">
            <a:spLocks noChangeArrowheads="1"/>
          </p:cNvSpPr>
          <p:nvPr/>
        </p:nvSpPr>
        <p:spPr bwMode="auto">
          <a:xfrm>
            <a:off x="330200" y="1206500"/>
            <a:ext cx="1425575" cy="366713"/>
          </a:xfrm>
          <a:prstGeom prst="rect">
            <a:avLst/>
          </a:prstGeom>
          <a:solidFill>
            <a:srgbClr val="FF99FF"/>
          </a:solidFill>
          <a:ln w="9525">
            <a:noFill/>
            <a:miter lim="800000"/>
            <a:headEnd/>
            <a:tailEnd/>
          </a:ln>
          <a:effectLst/>
        </p:spPr>
        <p:txBody>
          <a:bodyPr>
            <a:spAutoFit/>
          </a:bodyPr>
          <a:lstStyle/>
          <a:p>
            <a:pPr>
              <a:spcBef>
                <a:spcPct val="50000"/>
              </a:spcBef>
            </a:pPr>
            <a:r>
              <a:rPr lang="en-GB">
                <a:latin typeface="Comic Sans MS" pitchFamily="66" charset="0"/>
              </a:rPr>
              <a:t>Question 1</a:t>
            </a:r>
            <a:endParaRPr lang="en-US">
              <a:latin typeface="Comic Sans MS" pitchFamily="66" charset="0"/>
            </a:endParaRPr>
          </a:p>
        </p:txBody>
      </p:sp>
      <p:sp>
        <p:nvSpPr>
          <p:cNvPr id="29702" name="Text Box 6"/>
          <p:cNvSpPr txBox="1">
            <a:spLocks noChangeArrowheads="1"/>
          </p:cNvSpPr>
          <p:nvPr/>
        </p:nvSpPr>
        <p:spPr bwMode="auto">
          <a:xfrm>
            <a:off x="279400" y="1727200"/>
            <a:ext cx="6997700" cy="36671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8, 9, 10, 11, 12.</a:t>
            </a:r>
            <a:endParaRPr lang="en-US">
              <a:latin typeface="Comic Sans MS" pitchFamily="66" charset="0"/>
            </a:endParaRPr>
          </a:p>
        </p:txBody>
      </p:sp>
      <p:sp>
        <p:nvSpPr>
          <p:cNvPr id="29703" name="Text Box 7"/>
          <p:cNvSpPr txBox="1">
            <a:spLocks noChangeArrowheads="1"/>
          </p:cNvSpPr>
          <p:nvPr/>
        </p:nvSpPr>
        <p:spPr bwMode="auto">
          <a:xfrm>
            <a:off x="0" y="2197100"/>
            <a:ext cx="23114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50/5 = 10</a:t>
            </a:r>
            <a:endParaRPr lang="en-US">
              <a:latin typeface="Comic Sans MS" pitchFamily="66" charset="0"/>
            </a:endParaRPr>
          </a:p>
        </p:txBody>
      </p:sp>
      <p:graphicFrame>
        <p:nvGraphicFramePr>
          <p:cNvPr id="29704" name="Group 8"/>
          <p:cNvGraphicFramePr>
            <a:graphicFrameLocks noGrp="1"/>
          </p:cNvGraphicFramePr>
          <p:nvPr/>
        </p:nvGraphicFramePr>
        <p:xfrm>
          <a:off x="2384425" y="2228850"/>
          <a:ext cx="3919538" cy="277368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0" name="Line 44"/>
          <p:cNvSpPr>
            <a:spLocks noChangeShapeType="1"/>
          </p:cNvSpPr>
          <p:nvPr/>
        </p:nvSpPr>
        <p:spPr bwMode="auto">
          <a:xfrm>
            <a:off x="4524375" y="2338388"/>
            <a:ext cx="127000" cy="0"/>
          </a:xfrm>
          <a:prstGeom prst="line">
            <a:avLst/>
          </a:prstGeom>
          <a:noFill/>
          <a:ln w="12700">
            <a:solidFill>
              <a:schemeClr val="tx1"/>
            </a:solidFill>
            <a:round/>
            <a:headEnd/>
            <a:tailEnd/>
          </a:ln>
          <a:effectLst/>
        </p:spPr>
        <p:txBody>
          <a:bodyPr/>
          <a:lstStyle/>
          <a:p>
            <a:endParaRPr lang="en-GB"/>
          </a:p>
        </p:txBody>
      </p:sp>
      <p:sp>
        <p:nvSpPr>
          <p:cNvPr id="29741" name="Line 45"/>
          <p:cNvSpPr>
            <a:spLocks noChangeShapeType="1"/>
          </p:cNvSpPr>
          <p:nvPr/>
        </p:nvSpPr>
        <p:spPr bwMode="auto">
          <a:xfrm>
            <a:off x="5756275" y="2341563"/>
            <a:ext cx="127000" cy="0"/>
          </a:xfrm>
          <a:prstGeom prst="line">
            <a:avLst/>
          </a:prstGeom>
          <a:noFill/>
          <a:ln w="12700">
            <a:solidFill>
              <a:schemeClr val="tx1"/>
            </a:solidFill>
            <a:round/>
            <a:headEnd/>
            <a:tailEnd/>
          </a:ln>
          <a:effectLst/>
        </p:spPr>
        <p:txBody>
          <a:bodyPr/>
          <a:lstStyle/>
          <a:p>
            <a:endParaRPr lang="en-GB"/>
          </a:p>
        </p:txBody>
      </p:sp>
      <p:graphicFrame>
        <p:nvGraphicFramePr>
          <p:cNvPr id="29742" name="Object 46"/>
          <p:cNvGraphicFramePr>
            <a:graphicFrameLocks noChangeAspect="1"/>
          </p:cNvGraphicFramePr>
          <p:nvPr/>
        </p:nvGraphicFramePr>
        <p:xfrm>
          <a:off x="3060700" y="4579938"/>
          <a:ext cx="1195388" cy="412750"/>
        </p:xfrm>
        <a:graphic>
          <a:graphicData uri="http://schemas.openxmlformats.org/presentationml/2006/ole">
            <mc:AlternateContent xmlns:mc="http://schemas.openxmlformats.org/markup-compatibility/2006">
              <mc:Choice xmlns:v="urn:schemas-microsoft-com:vml" Requires="v">
                <p:oleObj spid="_x0000_s21524" name="Equation" r:id="rId7" imgW="774364" imgH="266584" progId="Equation.3">
                  <p:embed/>
                </p:oleObj>
              </mc:Choice>
              <mc:Fallback>
                <p:oleObj name="Equation" r:id="rId7" imgW="774364" imgH="266584"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700" y="4579938"/>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7"/>
          <p:cNvGrpSpPr>
            <a:grpSpLocks/>
          </p:cNvGrpSpPr>
          <p:nvPr/>
        </p:nvGrpSpPr>
        <p:grpSpPr bwMode="auto">
          <a:xfrm>
            <a:off x="7373938" y="1670050"/>
            <a:ext cx="1395412" cy="1231900"/>
            <a:chOff x="992" y="2553"/>
            <a:chExt cx="664" cy="586"/>
          </a:xfrm>
        </p:grpSpPr>
        <p:pic>
          <p:nvPicPr>
            <p:cNvPr id="29744" name="Picture 48" descr="Calculator 07"/>
            <p:cNvPicPr>
              <a:picLocks noChangeAspect="1" noChangeArrowheads="1"/>
            </p:cNvPicPr>
            <p:nvPr/>
          </p:nvPicPr>
          <p:blipFill>
            <a:blip r:embed="rId9" cstate="print"/>
            <a:srcRect/>
            <a:stretch>
              <a:fillRect/>
            </a:stretch>
          </p:blipFill>
          <p:spPr bwMode="auto">
            <a:xfrm>
              <a:off x="992" y="2553"/>
              <a:ext cx="480" cy="586"/>
            </a:xfrm>
            <a:prstGeom prst="rect">
              <a:avLst/>
            </a:prstGeom>
            <a:noFill/>
            <a:ln w="9525">
              <a:noFill/>
              <a:miter lim="800000"/>
              <a:headEnd/>
              <a:tailEnd/>
            </a:ln>
          </p:spPr>
        </p:pic>
        <p:grpSp>
          <p:nvGrpSpPr>
            <p:cNvPr id="3" name="Group 49"/>
            <p:cNvGrpSpPr>
              <a:grpSpLocks/>
            </p:cNvGrpSpPr>
            <p:nvPr/>
          </p:nvGrpSpPr>
          <p:grpSpPr bwMode="auto">
            <a:xfrm>
              <a:off x="1083" y="2572"/>
              <a:ext cx="573" cy="416"/>
              <a:chOff x="1668" y="2694"/>
              <a:chExt cx="285" cy="207"/>
            </a:xfrm>
          </p:grpSpPr>
          <p:sp>
            <p:nvSpPr>
              <p:cNvPr id="29746" name="Line 50"/>
              <p:cNvSpPr>
                <a:spLocks noChangeShapeType="1"/>
              </p:cNvSpPr>
              <p:nvPr/>
            </p:nvSpPr>
            <p:spPr bwMode="auto">
              <a:xfrm flipV="1">
                <a:off x="1668" y="2700"/>
                <a:ext cx="285" cy="195"/>
              </a:xfrm>
              <a:prstGeom prst="line">
                <a:avLst/>
              </a:prstGeom>
              <a:noFill/>
              <a:ln w="57150">
                <a:solidFill>
                  <a:srgbClr val="FF0000"/>
                </a:solidFill>
                <a:round/>
                <a:headEnd/>
                <a:tailEnd/>
              </a:ln>
              <a:effectLst/>
            </p:spPr>
            <p:txBody>
              <a:bodyPr/>
              <a:lstStyle/>
              <a:p>
                <a:endParaRPr lang="en-GB"/>
              </a:p>
            </p:txBody>
          </p:sp>
          <p:sp>
            <p:nvSpPr>
              <p:cNvPr id="29747" name="Line 51"/>
              <p:cNvSpPr>
                <a:spLocks noChangeShapeType="1"/>
              </p:cNvSpPr>
              <p:nvPr/>
            </p:nvSpPr>
            <p:spPr bwMode="auto">
              <a:xfrm>
                <a:off x="1689" y="2694"/>
                <a:ext cx="237" cy="207"/>
              </a:xfrm>
              <a:prstGeom prst="line">
                <a:avLst/>
              </a:prstGeom>
              <a:noFill/>
              <a:ln w="57150">
                <a:solidFill>
                  <a:srgbClr val="FF0000"/>
                </a:solidFill>
                <a:round/>
                <a:headEnd/>
                <a:tailEnd/>
              </a:ln>
              <a:effectLst/>
            </p:spPr>
            <p:txBody>
              <a:bodyPr/>
              <a:lstStyle/>
              <a:p>
                <a:endParaRPr lang="en-GB"/>
              </a:p>
            </p:txBody>
          </p:sp>
        </p:grpSp>
      </p:grpSp>
      <p:graphicFrame>
        <p:nvGraphicFramePr>
          <p:cNvPr id="29749" name="Object 53"/>
          <p:cNvGraphicFramePr>
            <a:graphicFrameLocks noChangeAspect="1"/>
          </p:cNvGraphicFramePr>
          <p:nvPr/>
        </p:nvGraphicFramePr>
        <p:xfrm>
          <a:off x="6330950" y="3378200"/>
          <a:ext cx="2441575" cy="1125538"/>
        </p:xfrm>
        <a:graphic>
          <a:graphicData uri="http://schemas.openxmlformats.org/presentationml/2006/ole">
            <mc:AlternateContent xmlns:mc="http://schemas.openxmlformats.org/markup-compatibility/2006">
              <mc:Choice xmlns:v="urn:schemas-microsoft-com:vml" Requires="v">
                <p:oleObj spid="_x0000_s21525" name="Equation" r:id="rId10" imgW="965200" imgH="444500" progId="Equation.3">
                  <p:embed/>
                </p:oleObj>
              </mc:Choice>
              <mc:Fallback>
                <p:oleObj name="Equation" r:id="rId10" imgW="965200" imgH="4445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0950" y="3378200"/>
                        <a:ext cx="2441575" cy="1125538"/>
                      </a:xfrm>
                      <a:prstGeom prst="rect">
                        <a:avLst/>
                      </a:prstGeom>
                      <a:noFill/>
                      <a:extLst>
                        <a:ext uri="{909E8E84-426E-40DD-AFC4-6F175D3DCCD1}">
                          <a14:hiddenFill xmlns:a14="http://schemas.microsoft.com/office/drawing/2010/main">
                            <a:solidFill>
                              <a:srgbClr val="A4C7FA"/>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749"/>
                                        </p:tgtEl>
                                        <p:attrNameLst>
                                          <p:attrName>style.visibility</p:attrName>
                                        </p:attrNameLst>
                                      </p:cBhvr>
                                      <p:to>
                                        <p:strVal val="visible"/>
                                      </p:to>
                                    </p:set>
                                    <p:animEffect transition="in" filter="wipe(left)">
                                      <p:cBhvr>
                                        <p:cTn id="7" dur="500"/>
                                        <p:tgtEl>
                                          <p:spTgt spid="2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09" name="Rectangle 65"/>
          <p:cNvSpPr>
            <a:spLocks noGrp="1" noChangeArrowheads="1"/>
          </p:cNvSpPr>
          <p:nvPr>
            <p:ph type="ctrTitle"/>
          </p:nvPr>
        </p:nvSpPr>
        <p:spPr>
          <a:xfrm>
            <a:off x="6362700" y="5387975"/>
            <a:ext cx="2628900" cy="1470025"/>
          </a:xfrm>
        </p:spPr>
        <p:txBody>
          <a:bodyPr/>
          <a:lstStyle/>
          <a:p>
            <a:r>
              <a:rPr lang="en-GB">
                <a:solidFill>
                  <a:schemeClr val="bg1"/>
                </a:solidFill>
              </a:rPr>
              <a:t>EXQ2</a:t>
            </a:r>
            <a:endParaRPr lang="en-US">
              <a:solidFill>
                <a:schemeClr val="bg1"/>
              </a:solidFill>
            </a:endParaRPr>
          </a:p>
        </p:txBody>
      </p:sp>
      <p:sp>
        <p:nvSpPr>
          <p:cNvPr id="31746"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31747"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2542"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31748"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2543"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31749" name="Text Box 5"/>
          <p:cNvSpPr txBox="1">
            <a:spLocks noChangeArrowheads="1"/>
          </p:cNvSpPr>
          <p:nvPr/>
        </p:nvSpPr>
        <p:spPr bwMode="auto">
          <a:xfrm>
            <a:off x="330200" y="1206500"/>
            <a:ext cx="2311400" cy="366713"/>
          </a:xfrm>
          <a:prstGeom prst="rect">
            <a:avLst/>
          </a:prstGeom>
          <a:solidFill>
            <a:schemeClr val="folHlink"/>
          </a:solidFill>
          <a:ln w="9525">
            <a:noFill/>
            <a:miter lim="800000"/>
            <a:headEnd/>
            <a:tailEnd/>
          </a:ln>
          <a:effectLst/>
        </p:spPr>
        <p:txBody>
          <a:bodyPr>
            <a:spAutoFit/>
          </a:bodyPr>
          <a:lstStyle/>
          <a:p>
            <a:pPr>
              <a:spcBef>
                <a:spcPct val="50000"/>
              </a:spcBef>
            </a:pPr>
            <a:r>
              <a:rPr lang="en-GB">
                <a:latin typeface="Comic Sans MS" pitchFamily="66" charset="0"/>
              </a:rPr>
              <a:t>Example Question 2</a:t>
            </a:r>
            <a:endParaRPr lang="en-US">
              <a:latin typeface="Comic Sans MS" pitchFamily="66" charset="0"/>
            </a:endParaRPr>
          </a:p>
        </p:txBody>
      </p:sp>
      <p:sp>
        <p:nvSpPr>
          <p:cNvPr id="31750" name="Text Box 6"/>
          <p:cNvSpPr txBox="1">
            <a:spLocks noChangeArrowheads="1"/>
          </p:cNvSpPr>
          <p:nvPr/>
        </p:nvSpPr>
        <p:spPr bwMode="auto">
          <a:xfrm>
            <a:off x="279400" y="1727200"/>
            <a:ext cx="5313363" cy="77946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a:t>
            </a:r>
          </a:p>
          <a:p>
            <a:pPr>
              <a:spcBef>
                <a:spcPct val="50000"/>
              </a:spcBef>
            </a:pPr>
            <a:r>
              <a:rPr lang="en-GB">
                <a:latin typeface="Comic Sans MS" pitchFamily="66" charset="0"/>
              </a:rPr>
              <a:t>                      6, 7.3, 9, 6.4, 8, 5.3</a:t>
            </a:r>
            <a:endParaRPr lang="en-US">
              <a:latin typeface="Comic Sans MS" pitchFamily="66" charset="0"/>
            </a:endParaRPr>
          </a:p>
        </p:txBody>
      </p:sp>
      <p:sp>
        <p:nvSpPr>
          <p:cNvPr id="31751" name="Text Box 7"/>
          <p:cNvSpPr txBox="1">
            <a:spLocks noChangeArrowheads="1"/>
          </p:cNvSpPr>
          <p:nvPr/>
        </p:nvSpPr>
        <p:spPr bwMode="auto">
          <a:xfrm>
            <a:off x="304800" y="2647950"/>
            <a:ext cx="20066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42/6 = 7</a:t>
            </a:r>
            <a:endParaRPr lang="en-US">
              <a:latin typeface="Comic Sans MS" pitchFamily="66" charset="0"/>
            </a:endParaRPr>
          </a:p>
        </p:txBody>
      </p:sp>
      <p:graphicFrame>
        <p:nvGraphicFramePr>
          <p:cNvPr id="31808" name="Group 64"/>
          <p:cNvGraphicFramePr>
            <a:graphicFrameLocks noGrp="1"/>
          </p:cNvGraphicFramePr>
          <p:nvPr/>
        </p:nvGraphicFramePr>
        <p:xfrm>
          <a:off x="2384425" y="2679700"/>
          <a:ext cx="3919538" cy="316992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96" name="Line 52"/>
          <p:cNvSpPr>
            <a:spLocks noChangeShapeType="1"/>
          </p:cNvSpPr>
          <p:nvPr/>
        </p:nvSpPr>
        <p:spPr bwMode="auto">
          <a:xfrm>
            <a:off x="4524375" y="2789238"/>
            <a:ext cx="127000" cy="0"/>
          </a:xfrm>
          <a:prstGeom prst="line">
            <a:avLst/>
          </a:prstGeom>
          <a:noFill/>
          <a:ln w="12700">
            <a:solidFill>
              <a:schemeClr val="tx1"/>
            </a:solidFill>
            <a:round/>
            <a:headEnd/>
            <a:tailEnd/>
          </a:ln>
          <a:effectLst/>
        </p:spPr>
        <p:txBody>
          <a:bodyPr/>
          <a:lstStyle/>
          <a:p>
            <a:endParaRPr lang="en-GB"/>
          </a:p>
        </p:txBody>
      </p:sp>
      <p:sp>
        <p:nvSpPr>
          <p:cNvPr id="31797" name="Line 53"/>
          <p:cNvSpPr>
            <a:spLocks noChangeShapeType="1"/>
          </p:cNvSpPr>
          <p:nvPr/>
        </p:nvSpPr>
        <p:spPr bwMode="auto">
          <a:xfrm>
            <a:off x="5756275" y="2792413"/>
            <a:ext cx="127000" cy="0"/>
          </a:xfrm>
          <a:prstGeom prst="line">
            <a:avLst/>
          </a:prstGeom>
          <a:noFill/>
          <a:ln w="12700">
            <a:solidFill>
              <a:schemeClr val="tx1"/>
            </a:solidFill>
            <a:round/>
            <a:headEnd/>
            <a:tailEnd/>
          </a:ln>
          <a:effectLst/>
        </p:spPr>
        <p:txBody>
          <a:bodyPr/>
          <a:lstStyle/>
          <a:p>
            <a:endParaRPr lang="en-GB"/>
          </a:p>
        </p:txBody>
      </p:sp>
      <p:graphicFrame>
        <p:nvGraphicFramePr>
          <p:cNvPr id="31798" name="Object 54"/>
          <p:cNvGraphicFramePr>
            <a:graphicFrameLocks noChangeAspect="1"/>
          </p:cNvGraphicFramePr>
          <p:nvPr/>
        </p:nvGraphicFramePr>
        <p:xfrm>
          <a:off x="3178175" y="5438775"/>
          <a:ext cx="1195388" cy="412750"/>
        </p:xfrm>
        <a:graphic>
          <a:graphicData uri="http://schemas.openxmlformats.org/presentationml/2006/ole">
            <mc:AlternateContent xmlns:mc="http://schemas.openxmlformats.org/markup-compatibility/2006">
              <mc:Choice xmlns:v="urn:schemas-microsoft-com:vml" Requires="v">
                <p:oleObj spid="_x0000_s22544"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438775"/>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1"/>
          <p:cNvGrpSpPr>
            <a:grpSpLocks/>
          </p:cNvGrpSpPr>
          <p:nvPr/>
        </p:nvGrpSpPr>
        <p:grpSpPr bwMode="auto">
          <a:xfrm>
            <a:off x="7373938" y="1670050"/>
            <a:ext cx="1770062" cy="1519238"/>
            <a:chOff x="4645" y="1052"/>
            <a:chExt cx="1115" cy="957"/>
          </a:xfrm>
        </p:grpSpPr>
        <p:pic>
          <p:nvPicPr>
            <p:cNvPr id="31800" name="Picture 56" descr="Calculator 07"/>
            <p:cNvPicPr>
              <a:picLocks noChangeAspect="1" noChangeArrowheads="1"/>
            </p:cNvPicPr>
            <p:nvPr/>
          </p:nvPicPr>
          <p:blipFill>
            <a:blip r:embed="rId9" cstate="print"/>
            <a:srcRect/>
            <a:stretch>
              <a:fillRect/>
            </a:stretch>
          </p:blipFill>
          <p:spPr bwMode="auto">
            <a:xfrm>
              <a:off x="4645" y="1052"/>
              <a:ext cx="635" cy="776"/>
            </a:xfrm>
            <a:prstGeom prst="rect">
              <a:avLst/>
            </a:prstGeom>
            <a:noFill/>
            <a:ln w="9525">
              <a:noFill/>
              <a:miter lim="800000"/>
              <a:headEnd/>
              <a:tailEnd/>
            </a:ln>
          </p:spPr>
        </p:pic>
        <p:sp>
          <p:nvSpPr>
            <p:cNvPr id="31804" name="Text Box 60"/>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wipe(left)">
                                      <p:cBhvr>
                                        <p:cTn id="7" dur="500"/>
                                        <p:tgtEl>
                                          <p:spTgt spid="317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808"/>
                                        </p:tgtEl>
                                        <p:attrNameLst>
                                          <p:attrName>style.visibility</p:attrName>
                                        </p:attrNameLst>
                                      </p:cBhvr>
                                      <p:to>
                                        <p:strVal val="visible"/>
                                      </p:to>
                                    </p:set>
                                    <p:animEffect transition="in" filter="wipe(up)">
                                      <p:cBhvr>
                                        <p:cTn id="12" dur="500"/>
                                        <p:tgtEl>
                                          <p:spTgt spid="3180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1796"/>
                                        </p:tgtEl>
                                        <p:attrNameLst>
                                          <p:attrName>style.visibility</p:attrName>
                                        </p:attrNameLst>
                                      </p:cBhvr>
                                      <p:to>
                                        <p:strVal val="visible"/>
                                      </p:to>
                                    </p:set>
                                    <p:animEffect transition="in" filter="wipe(up)">
                                      <p:cBhvr>
                                        <p:cTn id="15" dur="500"/>
                                        <p:tgtEl>
                                          <p:spTgt spid="3179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1797"/>
                                        </p:tgtEl>
                                        <p:attrNameLst>
                                          <p:attrName>style.visibility</p:attrName>
                                        </p:attrNameLst>
                                      </p:cBhvr>
                                      <p:to>
                                        <p:strVal val="visible"/>
                                      </p:to>
                                    </p:set>
                                    <p:animEffect transition="in" filter="wipe(up)">
                                      <p:cBhvr>
                                        <p:cTn id="18" dur="500"/>
                                        <p:tgtEl>
                                          <p:spTgt spid="31797"/>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1798"/>
                                        </p:tgtEl>
                                        <p:attrNameLst>
                                          <p:attrName>style.visibility</p:attrName>
                                        </p:attrNameLst>
                                      </p:cBhvr>
                                      <p:to>
                                        <p:strVal val="visible"/>
                                      </p:to>
                                    </p:set>
                                    <p:animEffect transition="in" filter="wipe(left)">
                                      <p:cBhvr>
                                        <p:cTn id="22" dur="500"/>
                                        <p:tgtEl>
                                          <p:spTgt spid="3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96" grpId="0" animBg="1"/>
      <p:bldP spid="317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2146250"/>
          </a:xfrm>
        </p:spPr>
        <p:txBody>
          <a:bodyPr>
            <a:normAutofit fontScale="90000"/>
          </a:bodyPr>
          <a:lstStyle/>
          <a:p>
            <a:r>
              <a:rPr lang="en-GB" sz="3100" b="1" dirty="0">
                <a:latin typeface="Big Reed Roman" panose="00000400000000000000" pitchFamily="2" charset="0"/>
              </a:rPr>
              <a:t>Task:</a:t>
            </a:r>
            <a:r>
              <a:rPr lang="en-GB" sz="3100" dirty="0">
                <a:latin typeface="Big Reed Roman" panose="00000400000000000000" pitchFamily="2" charset="0"/>
              </a:rPr>
              <a:t> Think of what you know about </a:t>
            </a:r>
            <a:r>
              <a:rPr lang="en-GB" sz="3100" b="1" dirty="0">
                <a:latin typeface="Big Reed Roman" panose="00000400000000000000" pitchFamily="2" charset="0"/>
              </a:rPr>
              <a:t>social psychology</a:t>
            </a:r>
            <a:r>
              <a:rPr lang="en-GB" sz="3100" dirty="0">
                <a:latin typeface="Big Reed Roman" panose="00000400000000000000" pitchFamily="2" charset="0"/>
              </a:rPr>
              <a:t> so far. Write two examples of open and closed questions that you think would be of interest as research questions.</a:t>
            </a:r>
            <a:r>
              <a:rPr lang="en-GB" dirty="0"/>
              <a:t/>
            </a:r>
            <a:br>
              <a:rPr lang="en-GB" dirty="0"/>
            </a:br>
            <a:endParaRPr lang="en-GB" dirty="0"/>
          </a:p>
        </p:txBody>
      </p:sp>
      <p:sp>
        <p:nvSpPr>
          <p:cNvPr id="3" name="Content Placeholder 2"/>
          <p:cNvSpPr>
            <a:spLocks noGrp="1"/>
          </p:cNvSpPr>
          <p:nvPr>
            <p:ph idx="1"/>
          </p:nvPr>
        </p:nvSpPr>
        <p:spPr>
          <a:xfrm>
            <a:off x="467544" y="2753544"/>
            <a:ext cx="8229600" cy="4104456"/>
          </a:xfrm>
        </p:spPr>
        <p:txBody>
          <a:bodyPr>
            <a:normAutofit lnSpcReduction="10000"/>
          </a:bodyPr>
          <a:lstStyle/>
          <a:p>
            <a:r>
              <a:rPr lang="en-GB" dirty="0" smtClean="0">
                <a:latin typeface="Big Reed Roman" panose="00000400000000000000" pitchFamily="2" charset="0"/>
              </a:rPr>
              <a:t>Closed question 1: </a:t>
            </a:r>
            <a:r>
              <a:rPr lang="en-GB" dirty="0" smtClean="0">
                <a:solidFill>
                  <a:srgbClr val="FF0000"/>
                </a:solidFill>
                <a:latin typeface="Big Reed Roman" panose="00000400000000000000" pitchFamily="2" charset="0"/>
              </a:rPr>
              <a:t>Would you feel bad if a teacher asked you to hit another student and you did it? Yes/ No</a:t>
            </a:r>
          </a:p>
          <a:p>
            <a:r>
              <a:rPr lang="en-GB" dirty="0" smtClean="0">
                <a:latin typeface="Big Reed Roman" panose="00000400000000000000" pitchFamily="2" charset="0"/>
              </a:rPr>
              <a:t>Closed question 2: </a:t>
            </a:r>
            <a:r>
              <a:rPr lang="en-GB" dirty="0" smtClean="0">
                <a:solidFill>
                  <a:srgbClr val="FF0000"/>
                </a:solidFill>
                <a:latin typeface="Big Reed Roman" panose="00000400000000000000" pitchFamily="2" charset="0"/>
              </a:rPr>
              <a:t>Rate the likelihood that you would obey a police officers orders to inflict harm on another person (1- Very likely, 5- Very unlikely)</a:t>
            </a:r>
          </a:p>
          <a:p>
            <a:r>
              <a:rPr lang="en-GB" dirty="0" smtClean="0">
                <a:latin typeface="Big Reed Roman" panose="00000400000000000000" pitchFamily="2" charset="0"/>
              </a:rPr>
              <a:t>Open question 1:</a:t>
            </a:r>
            <a:r>
              <a:rPr lang="en-GB" dirty="0" smtClean="0">
                <a:solidFill>
                  <a:srgbClr val="FF0000"/>
                </a:solidFill>
                <a:latin typeface="Big Reed Roman" panose="00000400000000000000" pitchFamily="2" charset="0"/>
              </a:rPr>
              <a:t> Why do you think that you obey you teachers?</a:t>
            </a:r>
          </a:p>
          <a:p>
            <a:r>
              <a:rPr lang="en-GB" dirty="0" smtClean="0">
                <a:latin typeface="Big Reed Roman" panose="00000400000000000000" pitchFamily="2" charset="0"/>
              </a:rPr>
              <a:t>Open question 2: </a:t>
            </a:r>
            <a:r>
              <a:rPr lang="en-GB" dirty="0" smtClean="0">
                <a:solidFill>
                  <a:srgbClr val="FF0000"/>
                </a:solidFill>
                <a:latin typeface="Big Reed Roman" panose="00000400000000000000" pitchFamily="2" charset="0"/>
              </a:rPr>
              <a:t>Do you think that football fans are prejudice towards fans from other teams? Explain your answer.</a:t>
            </a:r>
            <a:endParaRPr lang="en-GB" dirty="0">
              <a:solidFill>
                <a:srgbClr val="FF0000"/>
              </a:solidFill>
              <a:latin typeface="Big Reed Roman" panose="00000400000000000000" pitchFamily="2" charset="0"/>
            </a:endParaRPr>
          </a:p>
        </p:txBody>
      </p:sp>
      <p:sp>
        <p:nvSpPr>
          <p:cNvPr id="4" name="TextBox 3"/>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8222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32771"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3566"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32772"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3567"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32773" name="Text Box 5"/>
          <p:cNvSpPr txBox="1">
            <a:spLocks noChangeArrowheads="1"/>
          </p:cNvSpPr>
          <p:nvPr/>
        </p:nvSpPr>
        <p:spPr bwMode="auto">
          <a:xfrm>
            <a:off x="330200" y="1206500"/>
            <a:ext cx="2311400" cy="366713"/>
          </a:xfrm>
          <a:prstGeom prst="rect">
            <a:avLst/>
          </a:prstGeom>
          <a:solidFill>
            <a:schemeClr val="folHlink"/>
          </a:solidFill>
          <a:ln w="9525">
            <a:noFill/>
            <a:miter lim="800000"/>
            <a:headEnd/>
            <a:tailEnd/>
          </a:ln>
          <a:effectLst/>
        </p:spPr>
        <p:txBody>
          <a:bodyPr>
            <a:spAutoFit/>
          </a:bodyPr>
          <a:lstStyle/>
          <a:p>
            <a:pPr>
              <a:spcBef>
                <a:spcPct val="50000"/>
              </a:spcBef>
            </a:pPr>
            <a:r>
              <a:rPr lang="en-GB">
                <a:latin typeface="Comic Sans MS" pitchFamily="66" charset="0"/>
              </a:rPr>
              <a:t>Example Question 2</a:t>
            </a:r>
            <a:endParaRPr lang="en-US">
              <a:latin typeface="Comic Sans MS" pitchFamily="66" charset="0"/>
            </a:endParaRPr>
          </a:p>
        </p:txBody>
      </p:sp>
      <p:sp>
        <p:nvSpPr>
          <p:cNvPr id="32774" name="Text Box 6"/>
          <p:cNvSpPr txBox="1">
            <a:spLocks noChangeArrowheads="1"/>
          </p:cNvSpPr>
          <p:nvPr/>
        </p:nvSpPr>
        <p:spPr bwMode="auto">
          <a:xfrm>
            <a:off x="279400" y="1727200"/>
            <a:ext cx="5313363" cy="77946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a:t>
            </a:r>
          </a:p>
          <a:p>
            <a:pPr>
              <a:spcBef>
                <a:spcPct val="50000"/>
              </a:spcBef>
            </a:pPr>
            <a:r>
              <a:rPr lang="en-GB">
                <a:latin typeface="Comic Sans MS" pitchFamily="66" charset="0"/>
              </a:rPr>
              <a:t>                      6, 7.3, 9, 6.4, 8, 5.3</a:t>
            </a:r>
            <a:endParaRPr lang="en-US">
              <a:latin typeface="Comic Sans MS" pitchFamily="66" charset="0"/>
            </a:endParaRPr>
          </a:p>
        </p:txBody>
      </p:sp>
      <p:sp>
        <p:nvSpPr>
          <p:cNvPr id="32775" name="Text Box 7"/>
          <p:cNvSpPr txBox="1">
            <a:spLocks noChangeArrowheads="1"/>
          </p:cNvSpPr>
          <p:nvPr/>
        </p:nvSpPr>
        <p:spPr bwMode="auto">
          <a:xfrm>
            <a:off x="304800" y="2647950"/>
            <a:ext cx="20066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42/6 = 7</a:t>
            </a:r>
            <a:endParaRPr lang="en-US">
              <a:latin typeface="Comic Sans MS" pitchFamily="66" charset="0"/>
            </a:endParaRPr>
          </a:p>
        </p:txBody>
      </p:sp>
      <p:graphicFrame>
        <p:nvGraphicFramePr>
          <p:cNvPr id="32776" name="Group 8"/>
          <p:cNvGraphicFramePr>
            <a:graphicFrameLocks noGrp="1"/>
          </p:cNvGraphicFramePr>
          <p:nvPr/>
        </p:nvGraphicFramePr>
        <p:xfrm>
          <a:off x="2384425" y="2679700"/>
          <a:ext cx="3919538" cy="316992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- 0.6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16" name="Line 48"/>
          <p:cNvSpPr>
            <a:spLocks noChangeShapeType="1"/>
          </p:cNvSpPr>
          <p:nvPr/>
        </p:nvSpPr>
        <p:spPr bwMode="auto">
          <a:xfrm>
            <a:off x="4524375" y="2789238"/>
            <a:ext cx="127000" cy="0"/>
          </a:xfrm>
          <a:prstGeom prst="line">
            <a:avLst/>
          </a:prstGeom>
          <a:noFill/>
          <a:ln w="12700">
            <a:solidFill>
              <a:schemeClr val="tx1"/>
            </a:solidFill>
            <a:round/>
            <a:headEnd/>
            <a:tailEnd/>
          </a:ln>
          <a:effectLst/>
        </p:spPr>
        <p:txBody>
          <a:bodyPr/>
          <a:lstStyle/>
          <a:p>
            <a:endParaRPr lang="en-GB"/>
          </a:p>
        </p:txBody>
      </p:sp>
      <p:sp>
        <p:nvSpPr>
          <p:cNvPr id="32817" name="Line 49"/>
          <p:cNvSpPr>
            <a:spLocks noChangeShapeType="1"/>
          </p:cNvSpPr>
          <p:nvPr/>
        </p:nvSpPr>
        <p:spPr bwMode="auto">
          <a:xfrm>
            <a:off x="5756275" y="2792413"/>
            <a:ext cx="127000" cy="0"/>
          </a:xfrm>
          <a:prstGeom prst="line">
            <a:avLst/>
          </a:prstGeom>
          <a:noFill/>
          <a:ln w="12700">
            <a:solidFill>
              <a:schemeClr val="tx1"/>
            </a:solidFill>
            <a:round/>
            <a:headEnd/>
            <a:tailEnd/>
          </a:ln>
          <a:effectLst/>
        </p:spPr>
        <p:txBody>
          <a:bodyPr/>
          <a:lstStyle/>
          <a:p>
            <a:endParaRPr lang="en-GB"/>
          </a:p>
        </p:txBody>
      </p:sp>
      <p:graphicFrame>
        <p:nvGraphicFramePr>
          <p:cNvPr id="32818" name="Object 50"/>
          <p:cNvGraphicFramePr>
            <a:graphicFrameLocks noChangeAspect="1"/>
          </p:cNvGraphicFramePr>
          <p:nvPr/>
        </p:nvGraphicFramePr>
        <p:xfrm>
          <a:off x="3178175" y="5438775"/>
          <a:ext cx="1195388" cy="412750"/>
        </p:xfrm>
        <a:graphic>
          <a:graphicData uri="http://schemas.openxmlformats.org/presentationml/2006/ole">
            <mc:AlternateContent xmlns:mc="http://schemas.openxmlformats.org/markup-compatibility/2006">
              <mc:Choice xmlns:v="urn:schemas-microsoft-com:vml" Requires="v">
                <p:oleObj spid="_x0000_s23568"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438775"/>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1"/>
          <p:cNvGrpSpPr>
            <a:grpSpLocks/>
          </p:cNvGrpSpPr>
          <p:nvPr/>
        </p:nvGrpSpPr>
        <p:grpSpPr bwMode="auto">
          <a:xfrm>
            <a:off x="7373938" y="1670050"/>
            <a:ext cx="1770062" cy="1519238"/>
            <a:chOff x="4645" y="1052"/>
            <a:chExt cx="1115" cy="957"/>
          </a:xfrm>
        </p:grpSpPr>
        <p:pic>
          <p:nvPicPr>
            <p:cNvPr id="32820" name="Picture 52" descr="Calculator 07"/>
            <p:cNvPicPr>
              <a:picLocks noChangeAspect="1" noChangeArrowheads="1"/>
            </p:cNvPicPr>
            <p:nvPr/>
          </p:nvPicPr>
          <p:blipFill>
            <a:blip r:embed="rId9" cstate="print"/>
            <a:srcRect/>
            <a:stretch>
              <a:fillRect/>
            </a:stretch>
          </p:blipFill>
          <p:spPr bwMode="auto">
            <a:xfrm>
              <a:off x="4645" y="1052"/>
              <a:ext cx="635" cy="776"/>
            </a:xfrm>
            <a:prstGeom prst="rect">
              <a:avLst/>
            </a:prstGeom>
            <a:noFill/>
            <a:ln w="9525">
              <a:noFill/>
              <a:miter lim="800000"/>
              <a:headEnd/>
              <a:tailEnd/>
            </a:ln>
          </p:spPr>
        </p:pic>
        <p:sp>
          <p:nvSpPr>
            <p:cNvPr id="32821" name="Text Box 53"/>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33795"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4594" name="Equation" r:id="rId3" imgW="1205977" imgH="495085" progId="Equation.3">
                  <p:embed/>
                </p:oleObj>
              </mc:Choice>
              <mc:Fallback>
                <p:oleObj name="Equation" r:id="rId3" imgW="1205977" imgH="495085"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33796"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4595" name="Equation" r:id="rId5" imgW="1282700" imgH="495300" progId="Equation.3">
                  <p:embed/>
                </p:oleObj>
              </mc:Choice>
              <mc:Fallback>
                <p:oleObj name="Equation" r:id="rId5" imgW="1282700" imgH="4953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33797" name="Text Box 5"/>
          <p:cNvSpPr txBox="1">
            <a:spLocks noChangeArrowheads="1"/>
          </p:cNvSpPr>
          <p:nvPr/>
        </p:nvSpPr>
        <p:spPr bwMode="auto">
          <a:xfrm>
            <a:off x="330200" y="1206500"/>
            <a:ext cx="2311400" cy="366713"/>
          </a:xfrm>
          <a:prstGeom prst="rect">
            <a:avLst/>
          </a:prstGeom>
          <a:solidFill>
            <a:schemeClr val="folHlink"/>
          </a:solidFill>
          <a:ln w="9525">
            <a:noFill/>
            <a:miter lim="800000"/>
            <a:headEnd/>
            <a:tailEnd/>
          </a:ln>
          <a:effectLst/>
        </p:spPr>
        <p:txBody>
          <a:bodyPr>
            <a:spAutoFit/>
          </a:bodyPr>
          <a:lstStyle/>
          <a:p>
            <a:pPr>
              <a:spcBef>
                <a:spcPct val="50000"/>
              </a:spcBef>
            </a:pPr>
            <a:r>
              <a:rPr lang="en-GB">
                <a:latin typeface="Comic Sans MS" pitchFamily="66" charset="0"/>
              </a:rPr>
              <a:t>Example Question 2</a:t>
            </a:r>
            <a:endParaRPr lang="en-US">
              <a:latin typeface="Comic Sans MS" pitchFamily="66" charset="0"/>
            </a:endParaRPr>
          </a:p>
        </p:txBody>
      </p:sp>
      <p:sp>
        <p:nvSpPr>
          <p:cNvPr id="33798" name="Text Box 6"/>
          <p:cNvSpPr txBox="1">
            <a:spLocks noChangeArrowheads="1"/>
          </p:cNvSpPr>
          <p:nvPr/>
        </p:nvSpPr>
        <p:spPr bwMode="auto">
          <a:xfrm>
            <a:off x="279400" y="1727200"/>
            <a:ext cx="5313363" cy="779463"/>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a:t>
            </a:r>
          </a:p>
          <a:p>
            <a:pPr>
              <a:spcBef>
                <a:spcPct val="50000"/>
              </a:spcBef>
            </a:pPr>
            <a:r>
              <a:rPr lang="en-GB">
                <a:latin typeface="Comic Sans MS" pitchFamily="66" charset="0"/>
              </a:rPr>
              <a:t>                      6, 7.3, 9, 6.4, 8, 5.3</a:t>
            </a:r>
            <a:endParaRPr lang="en-US">
              <a:latin typeface="Comic Sans MS" pitchFamily="66" charset="0"/>
            </a:endParaRPr>
          </a:p>
        </p:txBody>
      </p:sp>
      <p:sp>
        <p:nvSpPr>
          <p:cNvPr id="33799" name="Text Box 7"/>
          <p:cNvSpPr txBox="1">
            <a:spLocks noChangeArrowheads="1"/>
          </p:cNvSpPr>
          <p:nvPr/>
        </p:nvSpPr>
        <p:spPr bwMode="auto">
          <a:xfrm>
            <a:off x="304800" y="2647950"/>
            <a:ext cx="2006600" cy="366713"/>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Mean = 42/6 = 7</a:t>
            </a:r>
            <a:endParaRPr lang="en-US">
              <a:latin typeface="Comic Sans MS" pitchFamily="66" charset="0"/>
            </a:endParaRPr>
          </a:p>
        </p:txBody>
      </p:sp>
      <p:graphicFrame>
        <p:nvGraphicFramePr>
          <p:cNvPr id="33800" name="Group 8"/>
          <p:cNvGraphicFramePr>
            <a:graphicFrameLocks noGrp="1"/>
          </p:cNvGraphicFramePr>
          <p:nvPr/>
        </p:nvGraphicFramePr>
        <p:xfrm>
          <a:off x="2384425" y="2679700"/>
          <a:ext cx="3919538" cy="316992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0.09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- 0.6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0.36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2.89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9.34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40" name="Line 48"/>
          <p:cNvSpPr>
            <a:spLocks noChangeShapeType="1"/>
          </p:cNvSpPr>
          <p:nvPr/>
        </p:nvSpPr>
        <p:spPr bwMode="auto">
          <a:xfrm>
            <a:off x="4524375" y="2789238"/>
            <a:ext cx="127000" cy="0"/>
          </a:xfrm>
          <a:prstGeom prst="line">
            <a:avLst/>
          </a:prstGeom>
          <a:noFill/>
          <a:ln w="12700">
            <a:solidFill>
              <a:schemeClr val="tx1"/>
            </a:solidFill>
            <a:round/>
            <a:headEnd/>
            <a:tailEnd/>
          </a:ln>
          <a:effectLst/>
        </p:spPr>
        <p:txBody>
          <a:bodyPr/>
          <a:lstStyle/>
          <a:p>
            <a:endParaRPr lang="en-GB"/>
          </a:p>
        </p:txBody>
      </p:sp>
      <p:sp>
        <p:nvSpPr>
          <p:cNvPr id="33841" name="Line 49"/>
          <p:cNvSpPr>
            <a:spLocks noChangeShapeType="1"/>
          </p:cNvSpPr>
          <p:nvPr/>
        </p:nvSpPr>
        <p:spPr bwMode="auto">
          <a:xfrm>
            <a:off x="5756275" y="2792413"/>
            <a:ext cx="127000" cy="0"/>
          </a:xfrm>
          <a:prstGeom prst="line">
            <a:avLst/>
          </a:prstGeom>
          <a:noFill/>
          <a:ln w="12700">
            <a:solidFill>
              <a:schemeClr val="tx1"/>
            </a:solidFill>
            <a:round/>
            <a:headEnd/>
            <a:tailEnd/>
          </a:ln>
          <a:effectLst/>
        </p:spPr>
        <p:txBody>
          <a:bodyPr/>
          <a:lstStyle/>
          <a:p>
            <a:endParaRPr lang="en-GB"/>
          </a:p>
        </p:txBody>
      </p:sp>
      <p:graphicFrame>
        <p:nvGraphicFramePr>
          <p:cNvPr id="33842" name="Object 50"/>
          <p:cNvGraphicFramePr>
            <a:graphicFrameLocks noChangeAspect="1"/>
          </p:cNvGraphicFramePr>
          <p:nvPr/>
        </p:nvGraphicFramePr>
        <p:xfrm>
          <a:off x="3178175" y="5438775"/>
          <a:ext cx="1195388" cy="412750"/>
        </p:xfrm>
        <a:graphic>
          <a:graphicData uri="http://schemas.openxmlformats.org/presentationml/2006/ole">
            <mc:AlternateContent xmlns:mc="http://schemas.openxmlformats.org/markup-compatibility/2006">
              <mc:Choice xmlns:v="urn:schemas-microsoft-com:vml" Requires="v">
                <p:oleObj spid="_x0000_s24596" name="Equation" r:id="rId7" imgW="774364" imgH="266584" progId="Equation.3">
                  <p:embed/>
                </p:oleObj>
              </mc:Choice>
              <mc:Fallback>
                <p:oleObj name="Equation" r:id="rId7" imgW="774364" imgH="266584"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438775"/>
                        <a:ext cx="11953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1"/>
          <p:cNvGrpSpPr>
            <a:grpSpLocks/>
          </p:cNvGrpSpPr>
          <p:nvPr/>
        </p:nvGrpSpPr>
        <p:grpSpPr bwMode="auto">
          <a:xfrm>
            <a:off x="7373938" y="1670050"/>
            <a:ext cx="1770062" cy="1519238"/>
            <a:chOff x="4645" y="1052"/>
            <a:chExt cx="1115" cy="957"/>
          </a:xfrm>
        </p:grpSpPr>
        <p:pic>
          <p:nvPicPr>
            <p:cNvPr id="33844" name="Picture 52" descr="Calculator 07"/>
            <p:cNvPicPr>
              <a:picLocks noChangeAspect="1" noChangeArrowheads="1"/>
            </p:cNvPicPr>
            <p:nvPr/>
          </p:nvPicPr>
          <p:blipFill>
            <a:blip r:embed="rId9" cstate="print"/>
            <a:srcRect/>
            <a:stretch>
              <a:fillRect/>
            </a:stretch>
          </p:blipFill>
          <p:spPr bwMode="auto">
            <a:xfrm>
              <a:off x="4645" y="1052"/>
              <a:ext cx="635" cy="776"/>
            </a:xfrm>
            <a:prstGeom prst="rect">
              <a:avLst/>
            </a:prstGeom>
            <a:noFill/>
            <a:ln w="9525">
              <a:noFill/>
              <a:miter lim="800000"/>
              <a:headEnd/>
              <a:tailEnd/>
            </a:ln>
          </p:spPr>
        </p:pic>
        <p:sp>
          <p:nvSpPr>
            <p:cNvPr id="33845" name="Text Box 53"/>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graphicFrame>
        <p:nvGraphicFramePr>
          <p:cNvPr id="33846" name="Object 54"/>
          <p:cNvGraphicFramePr>
            <a:graphicFrameLocks noChangeAspect="1"/>
          </p:cNvGraphicFramePr>
          <p:nvPr/>
        </p:nvGraphicFramePr>
        <p:xfrm>
          <a:off x="6550025" y="3552825"/>
          <a:ext cx="2520950" cy="849313"/>
        </p:xfrm>
        <a:graphic>
          <a:graphicData uri="http://schemas.openxmlformats.org/presentationml/2006/ole">
            <mc:AlternateContent xmlns:mc="http://schemas.openxmlformats.org/markup-compatibility/2006">
              <mc:Choice xmlns:v="urn:schemas-microsoft-com:vml" Requires="v">
                <p:oleObj spid="_x0000_s24597" name="Equation" r:id="rId10" imgW="1320227" imgH="444307" progId="Equation.3">
                  <p:embed/>
                </p:oleObj>
              </mc:Choice>
              <mc:Fallback>
                <p:oleObj name="Equation" r:id="rId10" imgW="1320227" imgH="444307"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0025" y="3552825"/>
                        <a:ext cx="2520950" cy="849313"/>
                      </a:xfrm>
                      <a:prstGeom prst="rect">
                        <a:avLst/>
                      </a:prstGeom>
                      <a:noFill/>
                      <a:extLst>
                        <a:ext uri="{909E8E84-426E-40DD-AFC4-6F175D3DCCD1}">
                          <a14:hiddenFill xmlns:a14="http://schemas.microsoft.com/office/drawing/2010/main">
                            <a:solidFill>
                              <a:srgbClr val="A4C7FA"/>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846"/>
                                        </p:tgtEl>
                                        <p:attrNameLst>
                                          <p:attrName>style.visibility</p:attrName>
                                        </p:attrNameLst>
                                      </p:cBhvr>
                                      <p:to>
                                        <p:strVal val="visible"/>
                                      </p:to>
                                    </p:set>
                                    <p:animEffect transition="in" filter="wipe(left)">
                                      <p:cBhvr>
                                        <p:cTn id="7" dur="500"/>
                                        <p:tgtEl>
                                          <p:spTgt spid="3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84" name="Rectangle 68"/>
          <p:cNvSpPr>
            <a:spLocks noGrp="1" noChangeArrowheads="1"/>
          </p:cNvSpPr>
          <p:nvPr>
            <p:ph type="ctrTitle"/>
          </p:nvPr>
        </p:nvSpPr>
        <p:spPr>
          <a:xfrm>
            <a:off x="6959600" y="5387975"/>
            <a:ext cx="2184400" cy="1470025"/>
          </a:xfrm>
        </p:spPr>
        <p:txBody>
          <a:bodyPr/>
          <a:lstStyle/>
          <a:p>
            <a:r>
              <a:rPr lang="en-GB">
                <a:solidFill>
                  <a:schemeClr val="bg1"/>
                </a:solidFill>
              </a:rPr>
              <a:t>Q2</a:t>
            </a:r>
            <a:endParaRPr lang="en-US">
              <a:solidFill>
                <a:schemeClr val="bg1"/>
              </a:solidFill>
            </a:endParaRPr>
          </a:p>
        </p:txBody>
      </p:sp>
      <p:sp>
        <p:nvSpPr>
          <p:cNvPr id="34818"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34819"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5614"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34820"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5615"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34821" name="Text Box 5"/>
          <p:cNvSpPr txBox="1">
            <a:spLocks noChangeArrowheads="1"/>
          </p:cNvSpPr>
          <p:nvPr/>
        </p:nvSpPr>
        <p:spPr bwMode="auto">
          <a:xfrm>
            <a:off x="330200" y="1206500"/>
            <a:ext cx="1425575" cy="366713"/>
          </a:xfrm>
          <a:prstGeom prst="rect">
            <a:avLst/>
          </a:prstGeom>
          <a:solidFill>
            <a:srgbClr val="FF99FF"/>
          </a:solidFill>
          <a:ln w="9525">
            <a:noFill/>
            <a:miter lim="800000"/>
            <a:headEnd/>
            <a:tailEnd/>
          </a:ln>
          <a:effectLst/>
        </p:spPr>
        <p:txBody>
          <a:bodyPr>
            <a:spAutoFit/>
          </a:bodyPr>
          <a:lstStyle/>
          <a:p>
            <a:pPr>
              <a:spcBef>
                <a:spcPct val="50000"/>
              </a:spcBef>
            </a:pPr>
            <a:r>
              <a:rPr lang="en-GB">
                <a:latin typeface="Comic Sans MS" pitchFamily="66" charset="0"/>
              </a:rPr>
              <a:t>Question 2</a:t>
            </a:r>
            <a:endParaRPr lang="en-US">
              <a:latin typeface="Comic Sans MS" pitchFamily="66" charset="0"/>
            </a:endParaRPr>
          </a:p>
        </p:txBody>
      </p:sp>
      <p:sp>
        <p:nvSpPr>
          <p:cNvPr id="34822" name="Text Box 6"/>
          <p:cNvSpPr txBox="1">
            <a:spLocks noChangeArrowheads="1"/>
          </p:cNvSpPr>
          <p:nvPr/>
        </p:nvSpPr>
        <p:spPr bwMode="auto">
          <a:xfrm>
            <a:off x="1935163" y="1189038"/>
            <a:ext cx="5575300" cy="779462"/>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a:t>
            </a:r>
          </a:p>
          <a:p>
            <a:pPr>
              <a:spcBef>
                <a:spcPct val="50000"/>
              </a:spcBef>
            </a:pPr>
            <a:r>
              <a:rPr lang="en-GB">
                <a:latin typeface="Comic Sans MS" pitchFamily="66" charset="0"/>
              </a:rPr>
              <a:t>           1.7, 6.7, 5.9, 8.1, 8 , 3.1, 10.3, 7.4</a:t>
            </a:r>
            <a:endParaRPr lang="en-US">
              <a:latin typeface="Comic Sans MS" pitchFamily="66" charset="0"/>
            </a:endParaRPr>
          </a:p>
        </p:txBody>
      </p:sp>
      <p:sp>
        <p:nvSpPr>
          <p:cNvPr id="34823" name="Text Box 7"/>
          <p:cNvSpPr txBox="1">
            <a:spLocks noChangeArrowheads="1"/>
          </p:cNvSpPr>
          <p:nvPr/>
        </p:nvSpPr>
        <p:spPr bwMode="auto">
          <a:xfrm>
            <a:off x="261938" y="2255838"/>
            <a:ext cx="1817687" cy="779462"/>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rPr>
              <a:t>Mean =51.2 /8 </a:t>
            </a:r>
          </a:p>
          <a:p>
            <a:pPr algn="ctr">
              <a:spcBef>
                <a:spcPct val="50000"/>
              </a:spcBef>
            </a:pPr>
            <a:r>
              <a:rPr lang="en-GB">
                <a:latin typeface="Comic Sans MS" pitchFamily="66" charset="0"/>
              </a:rPr>
              <a:t>= 6.4</a:t>
            </a:r>
            <a:endParaRPr lang="en-US">
              <a:latin typeface="Comic Sans MS" pitchFamily="66" charset="0"/>
            </a:endParaRPr>
          </a:p>
        </p:txBody>
      </p:sp>
      <p:graphicFrame>
        <p:nvGraphicFramePr>
          <p:cNvPr id="34883" name="Group 67"/>
          <p:cNvGraphicFramePr>
            <a:graphicFrameLocks noGrp="1"/>
          </p:cNvGraphicFramePr>
          <p:nvPr/>
        </p:nvGraphicFramePr>
        <p:xfrm>
          <a:off x="2428875" y="2171700"/>
          <a:ext cx="3919538" cy="396240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64" name="Line 48"/>
          <p:cNvSpPr>
            <a:spLocks noChangeShapeType="1"/>
          </p:cNvSpPr>
          <p:nvPr/>
        </p:nvSpPr>
        <p:spPr bwMode="auto">
          <a:xfrm>
            <a:off x="4568825" y="2281238"/>
            <a:ext cx="127000" cy="0"/>
          </a:xfrm>
          <a:prstGeom prst="line">
            <a:avLst/>
          </a:prstGeom>
          <a:noFill/>
          <a:ln w="12700">
            <a:solidFill>
              <a:schemeClr val="tx1"/>
            </a:solidFill>
            <a:round/>
            <a:headEnd/>
            <a:tailEnd/>
          </a:ln>
          <a:effectLst/>
        </p:spPr>
        <p:txBody>
          <a:bodyPr/>
          <a:lstStyle/>
          <a:p>
            <a:endParaRPr lang="en-GB"/>
          </a:p>
        </p:txBody>
      </p:sp>
      <p:sp>
        <p:nvSpPr>
          <p:cNvPr id="34865" name="Line 49"/>
          <p:cNvSpPr>
            <a:spLocks noChangeShapeType="1"/>
          </p:cNvSpPr>
          <p:nvPr/>
        </p:nvSpPr>
        <p:spPr bwMode="auto">
          <a:xfrm>
            <a:off x="5800725" y="2284413"/>
            <a:ext cx="127000" cy="0"/>
          </a:xfrm>
          <a:prstGeom prst="line">
            <a:avLst/>
          </a:prstGeom>
          <a:noFill/>
          <a:ln w="12700">
            <a:solidFill>
              <a:schemeClr val="tx1"/>
            </a:solidFill>
            <a:round/>
            <a:headEnd/>
            <a:tailEnd/>
          </a:ln>
          <a:effectLst/>
        </p:spPr>
        <p:txBody>
          <a:bodyPr/>
          <a:lstStyle/>
          <a:p>
            <a:endParaRPr lang="en-GB"/>
          </a:p>
        </p:txBody>
      </p:sp>
      <p:graphicFrame>
        <p:nvGraphicFramePr>
          <p:cNvPr id="34866" name="Object 50"/>
          <p:cNvGraphicFramePr>
            <a:graphicFrameLocks noChangeAspect="1"/>
          </p:cNvGraphicFramePr>
          <p:nvPr/>
        </p:nvGraphicFramePr>
        <p:xfrm>
          <a:off x="3192463" y="5743575"/>
          <a:ext cx="1195387" cy="412750"/>
        </p:xfrm>
        <a:graphic>
          <a:graphicData uri="http://schemas.openxmlformats.org/presentationml/2006/ole">
            <mc:AlternateContent xmlns:mc="http://schemas.openxmlformats.org/markup-compatibility/2006">
              <mc:Choice xmlns:v="urn:schemas-microsoft-com:vml" Requires="v">
                <p:oleObj spid="_x0000_s25616"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2463" y="5743575"/>
                        <a:ext cx="119538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1"/>
          <p:cNvGrpSpPr>
            <a:grpSpLocks/>
          </p:cNvGrpSpPr>
          <p:nvPr/>
        </p:nvGrpSpPr>
        <p:grpSpPr bwMode="auto">
          <a:xfrm>
            <a:off x="7373938" y="1670050"/>
            <a:ext cx="1770062" cy="1519238"/>
            <a:chOff x="4645" y="1052"/>
            <a:chExt cx="1115" cy="957"/>
          </a:xfrm>
        </p:grpSpPr>
        <p:pic>
          <p:nvPicPr>
            <p:cNvPr id="34868" name="Picture 52" descr="Calculator 07"/>
            <p:cNvPicPr>
              <a:picLocks noChangeAspect="1" noChangeArrowheads="1"/>
            </p:cNvPicPr>
            <p:nvPr/>
          </p:nvPicPr>
          <p:blipFill>
            <a:blip r:embed="rId9" cstate="print"/>
            <a:srcRect/>
            <a:stretch>
              <a:fillRect/>
            </a:stretch>
          </p:blipFill>
          <p:spPr bwMode="auto">
            <a:xfrm>
              <a:off x="4645" y="1052"/>
              <a:ext cx="635" cy="776"/>
            </a:xfrm>
            <a:prstGeom prst="rect">
              <a:avLst/>
            </a:prstGeom>
            <a:noFill/>
            <a:ln w="9525">
              <a:noFill/>
              <a:miter lim="800000"/>
              <a:headEnd/>
              <a:tailEnd/>
            </a:ln>
          </p:spPr>
        </p:pic>
        <p:sp>
          <p:nvSpPr>
            <p:cNvPr id="34869" name="Text Box 53"/>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left)">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83"/>
                                        </p:tgtEl>
                                        <p:attrNameLst>
                                          <p:attrName>style.visibility</p:attrName>
                                        </p:attrNameLst>
                                      </p:cBhvr>
                                      <p:to>
                                        <p:strVal val="visible"/>
                                      </p:to>
                                    </p:set>
                                    <p:animEffect transition="in" filter="wipe(up)">
                                      <p:cBhvr>
                                        <p:cTn id="12" dur="500"/>
                                        <p:tgtEl>
                                          <p:spTgt spid="3488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4864"/>
                                        </p:tgtEl>
                                        <p:attrNameLst>
                                          <p:attrName>style.visibility</p:attrName>
                                        </p:attrNameLst>
                                      </p:cBhvr>
                                      <p:to>
                                        <p:strVal val="visible"/>
                                      </p:to>
                                    </p:set>
                                    <p:animEffect transition="in" filter="wipe(up)">
                                      <p:cBhvr>
                                        <p:cTn id="15" dur="500"/>
                                        <p:tgtEl>
                                          <p:spTgt spid="3486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4865"/>
                                        </p:tgtEl>
                                        <p:attrNameLst>
                                          <p:attrName>style.visibility</p:attrName>
                                        </p:attrNameLst>
                                      </p:cBhvr>
                                      <p:to>
                                        <p:strVal val="visible"/>
                                      </p:to>
                                    </p:set>
                                    <p:animEffect transition="in" filter="wipe(up)">
                                      <p:cBhvr>
                                        <p:cTn id="18" dur="500"/>
                                        <p:tgtEl>
                                          <p:spTgt spid="3486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4866"/>
                                        </p:tgtEl>
                                        <p:attrNameLst>
                                          <p:attrName>style.visibility</p:attrName>
                                        </p:attrNameLst>
                                      </p:cBhvr>
                                      <p:to>
                                        <p:strVal val="visible"/>
                                      </p:to>
                                    </p:set>
                                    <p:animEffect transition="in" filter="wipe(left)">
                                      <p:cBhvr>
                                        <p:cTn id="22" dur="500"/>
                                        <p:tgtEl>
                                          <p:spTgt spid="3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64" grpId="0" animBg="1"/>
      <p:bldP spid="3486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35843"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6638" name="Equation" r:id="rId3" imgW="1205977" imgH="495085" progId="Equation.3">
                  <p:embed/>
                </p:oleObj>
              </mc:Choice>
              <mc:Fallback>
                <p:oleObj name="Equation" r:id="rId3" imgW="1205977" imgH="495085"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35844"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6639" name="Equation" r:id="rId5" imgW="1282700" imgH="495300" progId="Equation.3">
                  <p:embed/>
                </p:oleObj>
              </mc:Choice>
              <mc:Fallback>
                <p:oleObj name="Equation" r:id="rId5" imgW="1282700" imgH="495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35845" name="Text Box 5"/>
          <p:cNvSpPr txBox="1">
            <a:spLocks noChangeArrowheads="1"/>
          </p:cNvSpPr>
          <p:nvPr/>
        </p:nvSpPr>
        <p:spPr bwMode="auto">
          <a:xfrm>
            <a:off x="330200" y="1206500"/>
            <a:ext cx="1425575" cy="366713"/>
          </a:xfrm>
          <a:prstGeom prst="rect">
            <a:avLst/>
          </a:prstGeom>
          <a:solidFill>
            <a:srgbClr val="FF99FF"/>
          </a:solidFill>
          <a:ln w="9525">
            <a:noFill/>
            <a:miter lim="800000"/>
            <a:headEnd/>
            <a:tailEnd/>
          </a:ln>
          <a:effectLst/>
        </p:spPr>
        <p:txBody>
          <a:bodyPr>
            <a:spAutoFit/>
          </a:bodyPr>
          <a:lstStyle/>
          <a:p>
            <a:pPr>
              <a:spcBef>
                <a:spcPct val="50000"/>
              </a:spcBef>
            </a:pPr>
            <a:r>
              <a:rPr lang="en-GB">
                <a:latin typeface="Comic Sans MS" pitchFamily="66" charset="0"/>
              </a:rPr>
              <a:t>Question 2</a:t>
            </a:r>
            <a:endParaRPr lang="en-US">
              <a:latin typeface="Comic Sans MS" pitchFamily="66" charset="0"/>
            </a:endParaRPr>
          </a:p>
        </p:txBody>
      </p:sp>
      <p:sp>
        <p:nvSpPr>
          <p:cNvPr id="35846" name="Text Box 6"/>
          <p:cNvSpPr txBox="1">
            <a:spLocks noChangeArrowheads="1"/>
          </p:cNvSpPr>
          <p:nvPr/>
        </p:nvSpPr>
        <p:spPr bwMode="auto">
          <a:xfrm>
            <a:off x="1935163" y="1189038"/>
            <a:ext cx="5575300" cy="779462"/>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a:t>
            </a:r>
          </a:p>
          <a:p>
            <a:pPr>
              <a:spcBef>
                <a:spcPct val="50000"/>
              </a:spcBef>
            </a:pPr>
            <a:r>
              <a:rPr lang="en-GB">
                <a:latin typeface="Comic Sans MS" pitchFamily="66" charset="0"/>
              </a:rPr>
              <a:t>           1.7, 6.7, 5.9, 8.1, 8 , 3.1, 10.3, 7.4</a:t>
            </a:r>
            <a:endParaRPr lang="en-US">
              <a:latin typeface="Comic Sans MS" pitchFamily="66" charset="0"/>
            </a:endParaRPr>
          </a:p>
        </p:txBody>
      </p:sp>
      <p:sp>
        <p:nvSpPr>
          <p:cNvPr id="35847" name="Text Box 7"/>
          <p:cNvSpPr txBox="1">
            <a:spLocks noChangeArrowheads="1"/>
          </p:cNvSpPr>
          <p:nvPr/>
        </p:nvSpPr>
        <p:spPr bwMode="auto">
          <a:xfrm>
            <a:off x="261938" y="2255838"/>
            <a:ext cx="1817687" cy="779462"/>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rPr>
              <a:t>Mean =51.2 /8 </a:t>
            </a:r>
          </a:p>
          <a:p>
            <a:pPr algn="ctr">
              <a:spcBef>
                <a:spcPct val="50000"/>
              </a:spcBef>
            </a:pPr>
            <a:r>
              <a:rPr lang="en-GB">
                <a:latin typeface="Comic Sans MS" pitchFamily="66" charset="0"/>
              </a:rPr>
              <a:t>= 6.4</a:t>
            </a:r>
            <a:endParaRPr lang="en-US">
              <a:latin typeface="Comic Sans MS" pitchFamily="66" charset="0"/>
            </a:endParaRPr>
          </a:p>
        </p:txBody>
      </p:sp>
      <p:graphicFrame>
        <p:nvGraphicFramePr>
          <p:cNvPr id="35848" name="Group 8"/>
          <p:cNvGraphicFramePr>
            <a:graphicFrameLocks noGrp="1"/>
          </p:cNvGraphicFramePr>
          <p:nvPr/>
        </p:nvGraphicFramePr>
        <p:xfrm>
          <a:off x="2428875" y="2171700"/>
          <a:ext cx="3919538" cy="396240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- 4.7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- 0.5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- 3.3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6" name="Line 56"/>
          <p:cNvSpPr>
            <a:spLocks noChangeShapeType="1"/>
          </p:cNvSpPr>
          <p:nvPr/>
        </p:nvSpPr>
        <p:spPr bwMode="auto">
          <a:xfrm>
            <a:off x="4568825" y="2281238"/>
            <a:ext cx="127000" cy="0"/>
          </a:xfrm>
          <a:prstGeom prst="line">
            <a:avLst/>
          </a:prstGeom>
          <a:noFill/>
          <a:ln w="12700">
            <a:solidFill>
              <a:schemeClr val="tx1"/>
            </a:solidFill>
            <a:round/>
            <a:headEnd/>
            <a:tailEnd/>
          </a:ln>
          <a:effectLst/>
        </p:spPr>
        <p:txBody>
          <a:bodyPr/>
          <a:lstStyle/>
          <a:p>
            <a:endParaRPr lang="en-GB"/>
          </a:p>
        </p:txBody>
      </p:sp>
      <p:sp>
        <p:nvSpPr>
          <p:cNvPr id="35897" name="Line 57"/>
          <p:cNvSpPr>
            <a:spLocks noChangeShapeType="1"/>
          </p:cNvSpPr>
          <p:nvPr/>
        </p:nvSpPr>
        <p:spPr bwMode="auto">
          <a:xfrm>
            <a:off x="5800725" y="2284413"/>
            <a:ext cx="127000" cy="0"/>
          </a:xfrm>
          <a:prstGeom prst="line">
            <a:avLst/>
          </a:prstGeom>
          <a:noFill/>
          <a:ln w="12700">
            <a:solidFill>
              <a:schemeClr val="tx1"/>
            </a:solidFill>
            <a:round/>
            <a:headEnd/>
            <a:tailEnd/>
          </a:ln>
          <a:effectLst/>
        </p:spPr>
        <p:txBody>
          <a:bodyPr/>
          <a:lstStyle/>
          <a:p>
            <a:endParaRPr lang="en-GB"/>
          </a:p>
        </p:txBody>
      </p:sp>
      <p:graphicFrame>
        <p:nvGraphicFramePr>
          <p:cNvPr id="35898" name="Object 58"/>
          <p:cNvGraphicFramePr>
            <a:graphicFrameLocks noChangeAspect="1"/>
          </p:cNvGraphicFramePr>
          <p:nvPr/>
        </p:nvGraphicFramePr>
        <p:xfrm>
          <a:off x="3192463" y="5743575"/>
          <a:ext cx="1195387" cy="412750"/>
        </p:xfrm>
        <a:graphic>
          <a:graphicData uri="http://schemas.openxmlformats.org/presentationml/2006/ole">
            <mc:AlternateContent xmlns:mc="http://schemas.openxmlformats.org/markup-compatibility/2006">
              <mc:Choice xmlns:v="urn:schemas-microsoft-com:vml" Requires="v">
                <p:oleObj spid="_x0000_s26640" name="Equation" r:id="rId7" imgW="774364" imgH="266584" progId="Equation.3">
                  <p:embed/>
                </p:oleObj>
              </mc:Choice>
              <mc:Fallback>
                <p:oleObj name="Equation" r:id="rId7" imgW="774364" imgH="266584"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2463" y="5743575"/>
                        <a:ext cx="119538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9"/>
          <p:cNvGrpSpPr>
            <a:grpSpLocks/>
          </p:cNvGrpSpPr>
          <p:nvPr/>
        </p:nvGrpSpPr>
        <p:grpSpPr bwMode="auto">
          <a:xfrm>
            <a:off x="7373938" y="1670050"/>
            <a:ext cx="1770062" cy="1519238"/>
            <a:chOff x="4645" y="1052"/>
            <a:chExt cx="1115" cy="957"/>
          </a:xfrm>
        </p:grpSpPr>
        <p:pic>
          <p:nvPicPr>
            <p:cNvPr id="35900" name="Picture 60" descr="Calculator 07"/>
            <p:cNvPicPr>
              <a:picLocks noChangeAspect="1" noChangeArrowheads="1"/>
            </p:cNvPicPr>
            <p:nvPr/>
          </p:nvPicPr>
          <p:blipFill>
            <a:blip r:embed="rId9" cstate="print"/>
            <a:srcRect/>
            <a:stretch>
              <a:fillRect/>
            </a:stretch>
          </p:blipFill>
          <p:spPr bwMode="auto">
            <a:xfrm>
              <a:off x="4645" y="1052"/>
              <a:ext cx="635" cy="776"/>
            </a:xfrm>
            <a:prstGeom prst="rect">
              <a:avLst/>
            </a:prstGeom>
            <a:noFill/>
            <a:ln w="9525">
              <a:noFill/>
              <a:miter lim="800000"/>
              <a:headEnd/>
              <a:tailEnd/>
            </a:ln>
          </p:spPr>
        </p:pic>
        <p:sp>
          <p:nvSpPr>
            <p:cNvPr id="35901" name="Text Box 61"/>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graphicFrame>
        <p:nvGraphicFramePr>
          <p:cNvPr id="36867" name="Object 3"/>
          <p:cNvGraphicFramePr>
            <a:graphicFrameLocks noChangeAspect="1"/>
          </p:cNvGraphicFramePr>
          <p:nvPr/>
        </p:nvGraphicFramePr>
        <p:xfrm>
          <a:off x="7019925" y="87313"/>
          <a:ext cx="1998663" cy="820737"/>
        </p:xfrm>
        <a:graphic>
          <a:graphicData uri="http://schemas.openxmlformats.org/presentationml/2006/ole">
            <mc:AlternateContent xmlns:mc="http://schemas.openxmlformats.org/markup-compatibility/2006">
              <mc:Choice xmlns:v="urn:schemas-microsoft-com:vml" Requires="v">
                <p:oleObj spid="_x0000_s27666" name="Equation" r:id="rId3" imgW="1205977" imgH="495085" progId="Equation.3">
                  <p:embed/>
                </p:oleObj>
              </mc:Choice>
              <mc:Fallback>
                <p:oleObj name="Equation" r:id="rId3" imgW="1205977" imgH="495085"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7313"/>
                        <a:ext cx="1998663" cy="820737"/>
                      </a:xfrm>
                      <a:prstGeom prst="rect">
                        <a:avLst/>
                      </a:prstGeom>
                      <a:solidFill>
                        <a:srgbClr val="A4C7FA"/>
                      </a:solidFill>
                    </p:spPr>
                  </p:pic>
                </p:oleObj>
              </mc:Fallback>
            </mc:AlternateContent>
          </a:graphicData>
        </a:graphic>
      </p:graphicFrame>
      <p:graphicFrame>
        <p:nvGraphicFramePr>
          <p:cNvPr id="36868" name="Object 4"/>
          <p:cNvGraphicFramePr>
            <a:graphicFrameLocks noChangeAspect="1"/>
          </p:cNvGraphicFramePr>
          <p:nvPr/>
        </p:nvGraphicFramePr>
        <p:xfrm>
          <a:off x="107950" y="115888"/>
          <a:ext cx="2089150" cy="806450"/>
        </p:xfrm>
        <a:graphic>
          <a:graphicData uri="http://schemas.openxmlformats.org/presentationml/2006/ole">
            <mc:AlternateContent xmlns:mc="http://schemas.openxmlformats.org/markup-compatibility/2006">
              <mc:Choice xmlns:v="urn:schemas-microsoft-com:vml" Requires="v">
                <p:oleObj spid="_x0000_s27667" name="Equation" r:id="rId5" imgW="1282700" imgH="495300" progId="Equation.3">
                  <p:embed/>
                </p:oleObj>
              </mc:Choice>
              <mc:Fallback>
                <p:oleObj name="Equation" r:id="rId5" imgW="1282700" imgH="4953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2089150" cy="806450"/>
                      </a:xfrm>
                      <a:prstGeom prst="rect">
                        <a:avLst/>
                      </a:prstGeom>
                      <a:solidFill>
                        <a:srgbClr val="A4C7FA"/>
                      </a:solidFill>
                    </p:spPr>
                  </p:pic>
                </p:oleObj>
              </mc:Fallback>
            </mc:AlternateContent>
          </a:graphicData>
        </a:graphic>
      </p:graphicFrame>
      <p:sp>
        <p:nvSpPr>
          <p:cNvPr id="36869" name="Text Box 5"/>
          <p:cNvSpPr txBox="1">
            <a:spLocks noChangeArrowheads="1"/>
          </p:cNvSpPr>
          <p:nvPr/>
        </p:nvSpPr>
        <p:spPr bwMode="auto">
          <a:xfrm>
            <a:off x="330200" y="1206500"/>
            <a:ext cx="1425575" cy="366713"/>
          </a:xfrm>
          <a:prstGeom prst="rect">
            <a:avLst/>
          </a:prstGeom>
          <a:solidFill>
            <a:srgbClr val="FF99FF"/>
          </a:solidFill>
          <a:ln w="9525">
            <a:noFill/>
            <a:miter lim="800000"/>
            <a:headEnd/>
            <a:tailEnd/>
          </a:ln>
          <a:effectLst/>
        </p:spPr>
        <p:txBody>
          <a:bodyPr>
            <a:spAutoFit/>
          </a:bodyPr>
          <a:lstStyle/>
          <a:p>
            <a:pPr>
              <a:spcBef>
                <a:spcPct val="50000"/>
              </a:spcBef>
            </a:pPr>
            <a:r>
              <a:rPr lang="en-GB">
                <a:latin typeface="Comic Sans MS" pitchFamily="66" charset="0"/>
              </a:rPr>
              <a:t>Question 2</a:t>
            </a:r>
            <a:endParaRPr lang="en-US">
              <a:latin typeface="Comic Sans MS" pitchFamily="66" charset="0"/>
            </a:endParaRPr>
          </a:p>
        </p:txBody>
      </p:sp>
      <p:sp>
        <p:nvSpPr>
          <p:cNvPr id="36870" name="Text Box 6"/>
          <p:cNvSpPr txBox="1">
            <a:spLocks noChangeArrowheads="1"/>
          </p:cNvSpPr>
          <p:nvPr/>
        </p:nvSpPr>
        <p:spPr bwMode="auto">
          <a:xfrm>
            <a:off x="1935163" y="1189038"/>
            <a:ext cx="5575300" cy="779462"/>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mean and standard deviation of :</a:t>
            </a:r>
          </a:p>
          <a:p>
            <a:pPr>
              <a:spcBef>
                <a:spcPct val="50000"/>
              </a:spcBef>
            </a:pPr>
            <a:r>
              <a:rPr lang="en-GB">
                <a:latin typeface="Comic Sans MS" pitchFamily="66" charset="0"/>
              </a:rPr>
              <a:t>           1.7, 6.7, 5.9, 8.1, 8 , 3.1, 10.3, 7.4</a:t>
            </a:r>
            <a:endParaRPr lang="en-US">
              <a:latin typeface="Comic Sans MS" pitchFamily="66" charset="0"/>
            </a:endParaRPr>
          </a:p>
        </p:txBody>
      </p:sp>
      <p:sp>
        <p:nvSpPr>
          <p:cNvPr id="36871" name="Text Box 7"/>
          <p:cNvSpPr txBox="1">
            <a:spLocks noChangeArrowheads="1"/>
          </p:cNvSpPr>
          <p:nvPr/>
        </p:nvSpPr>
        <p:spPr bwMode="auto">
          <a:xfrm>
            <a:off x="261938" y="2255838"/>
            <a:ext cx="1817687" cy="779462"/>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rPr>
              <a:t>Mean =51.2 /8 </a:t>
            </a:r>
          </a:p>
          <a:p>
            <a:pPr algn="ctr">
              <a:spcBef>
                <a:spcPct val="50000"/>
              </a:spcBef>
            </a:pPr>
            <a:r>
              <a:rPr lang="en-GB">
                <a:latin typeface="Comic Sans MS" pitchFamily="66" charset="0"/>
              </a:rPr>
              <a:t>= 6.4</a:t>
            </a:r>
            <a:endParaRPr lang="en-US">
              <a:latin typeface="Comic Sans MS" pitchFamily="66" charset="0"/>
            </a:endParaRPr>
          </a:p>
        </p:txBody>
      </p:sp>
      <p:graphicFrame>
        <p:nvGraphicFramePr>
          <p:cNvPr id="36872" name="Group 8"/>
          <p:cNvGraphicFramePr>
            <a:graphicFrameLocks noGrp="1"/>
          </p:cNvGraphicFramePr>
          <p:nvPr/>
        </p:nvGraphicFramePr>
        <p:xfrm>
          <a:off x="2428875" y="2171700"/>
          <a:ext cx="3919538" cy="3962400"/>
        </p:xfrm>
        <a:graphic>
          <a:graphicData uri="http://schemas.openxmlformats.org/drawingml/2006/table">
            <a:tbl>
              <a:tblPr/>
              <a:tblGrid>
                <a:gridCol w="1306513"/>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 - 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t>
                      </a:r>
                      <a:r>
                        <a:rPr kumimoji="0" lang="en-GB" sz="2000" b="0" i="1" u="none" strike="noStrike" cap="none" normalizeH="0" baseline="0" smtClean="0">
                          <a:ln>
                            <a:noFill/>
                          </a:ln>
                          <a:solidFill>
                            <a:schemeClr val="tx1"/>
                          </a:solidFill>
                          <a:effectLst/>
                          <a:latin typeface="Comic Sans MS" pitchFamily="66" charset="0"/>
                        </a:rPr>
                        <a:t>x – x</a:t>
                      </a:r>
                      <a:r>
                        <a:rPr kumimoji="0" lang="en-GB" sz="2000" b="0" i="0" u="none" strike="noStrike" cap="none" normalizeH="0" baseline="0" smtClean="0">
                          <a:ln>
                            <a:noFill/>
                          </a:ln>
                          <a:solidFill>
                            <a:schemeClr val="tx1"/>
                          </a:solidFill>
                          <a:effectLst/>
                          <a:latin typeface="Comic Sans MS" pitchFamily="66" charset="0"/>
                        </a:rPr>
                        <a:t>)</a:t>
                      </a:r>
                      <a:r>
                        <a:rPr kumimoji="0" lang="en-GB" sz="2000" b="0" i="0" u="none" strike="noStrike" cap="none" normalizeH="0" baseline="30000" smtClean="0">
                          <a:ln>
                            <a:noFill/>
                          </a:ln>
                          <a:solidFill>
                            <a:schemeClr val="tx1"/>
                          </a:solidFill>
                          <a:effectLst/>
                          <a:latin typeface="Comic Sans MS" pitchFamily="66" charset="0"/>
                        </a:rPr>
                        <a:t>2</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- 4.7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22.09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0.09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- 0.5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0.25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2.89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2.56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- 3.3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10.89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10.3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15.21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54.98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20" name="Line 56"/>
          <p:cNvSpPr>
            <a:spLocks noChangeShapeType="1"/>
          </p:cNvSpPr>
          <p:nvPr/>
        </p:nvSpPr>
        <p:spPr bwMode="auto">
          <a:xfrm>
            <a:off x="4568825" y="2281238"/>
            <a:ext cx="127000" cy="0"/>
          </a:xfrm>
          <a:prstGeom prst="line">
            <a:avLst/>
          </a:prstGeom>
          <a:noFill/>
          <a:ln w="12700">
            <a:solidFill>
              <a:schemeClr val="tx1"/>
            </a:solidFill>
            <a:round/>
            <a:headEnd/>
            <a:tailEnd/>
          </a:ln>
          <a:effectLst/>
        </p:spPr>
        <p:txBody>
          <a:bodyPr/>
          <a:lstStyle/>
          <a:p>
            <a:endParaRPr lang="en-GB"/>
          </a:p>
        </p:txBody>
      </p:sp>
      <p:sp>
        <p:nvSpPr>
          <p:cNvPr id="36921" name="Line 57"/>
          <p:cNvSpPr>
            <a:spLocks noChangeShapeType="1"/>
          </p:cNvSpPr>
          <p:nvPr/>
        </p:nvSpPr>
        <p:spPr bwMode="auto">
          <a:xfrm>
            <a:off x="5800725" y="2284413"/>
            <a:ext cx="127000" cy="0"/>
          </a:xfrm>
          <a:prstGeom prst="line">
            <a:avLst/>
          </a:prstGeom>
          <a:noFill/>
          <a:ln w="12700">
            <a:solidFill>
              <a:schemeClr val="tx1"/>
            </a:solidFill>
            <a:round/>
            <a:headEnd/>
            <a:tailEnd/>
          </a:ln>
          <a:effectLst/>
        </p:spPr>
        <p:txBody>
          <a:bodyPr/>
          <a:lstStyle/>
          <a:p>
            <a:endParaRPr lang="en-GB"/>
          </a:p>
        </p:txBody>
      </p:sp>
      <p:graphicFrame>
        <p:nvGraphicFramePr>
          <p:cNvPr id="36922" name="Object 58"/>
          <p:cNvGraphicFramePr>
            <a:graphicFrameLocks noChangeAspect="1"/>
          </p:cNvGraphicFramePr>
          <p:nvPr/>
        </p:nvGraphicFramePr>
        <p:xfrm>
          <a:off x="3192463" y="5743575"/>
          <a:ext cx="1195387" cy="412750"/>
        </p:xfrm>
        <a:graphic>
          <a:graphicData uri="http://schemas.openxmlformats.org/presentationml/2006/ole">
            <mc:AlternateContent xmlns:mc="http://schemas.openxmlformats.org/markup-compatibility/2006">
              <mc:Choice xmlns:v="urn:schemas-microsoft-com:vml" Requires="v">
                <p:oleObj spid="_x0000_s27668" name="Equation" r:id="rId7" imgW="774364" imgH="266584" progId="Equation.3">
                  <p:embed/>
                </p:oleObj>
              </mc:Choice>
              <mc:Fallback>
                <p:oleObj name="Equation" r:id="rId7" imgW="774364" imgH="266584"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2463" y="5743575"/>
                        <a:ext cx="119538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9"/>
          <p:cNvGrpSpPr>
            <a:grpSpLocks/>
          </p:cNvGrpSpPr>
          <p:nvPr/>
        </p:nvGrpSpPr>
        <p:grpSpPr bwMode="auto">
          <a:xfrm>
            <a:off x="7373938" y="1670050"/>
            <a:ext cx="1770062" cy="1519238"/>
            <a:chOff x="4645" y="1052"/>
            <a:chExt cx="1115" cy="957"/>
          </a:xfrm>
        </p:grpSpPr>
        <p:pic>
          <p:nvPicPr>
            <p:cNvPr id="36924" name="Picture 60" descr="Calculator 07"/>
            <p:cNvPicPr>
              <a:picLocks noChangeAspect="1" noChangeArrowheads="1"/>
            </p:cNvPicPr>
            <p:nvPr/>
          </p:nvPicPr>
          <p:blipFill>
            <a:blip r:embed="rId9" cstate="print"/>
            <a:srcRect/>
            <a:stretch>
              <a:fillRect/>
            </a:stretch>
          </p:blipFill>
          <p:spPr bwMode="auto">
            <a:xfrm>
              <a:off x="4645" y="1052"/>
              <a:ext cx="635" cy="776"/>
            </a:xfrm>
            <a:prstGeom prst="rect">
              <a:avLst/>
            </a:prstGeom>
            <a:noFill/>
            <a:ln w="9525">
              <a:noFill/>
              <a:miter lim="800000"/>
              <a:headEnd/>
              <a:tailEnd/>
            </a:ln>
          </p:spPr>
        </p:pic>
        <p:sp>
          <p:nvSpPr>
            <p:cNvPr id="36925" name="Text Box 61"/>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graphicFrame>
        <p:nvGraphicFramePr>
          <p:cNvPr id="36926" name="Object 62"/>
          <p:cNvGraphicFramePr>
            <a:graphicFrameLocks noChangeAspect="1"/>
          </p:cNvGraphicFramePr>
          <p:nvPr/>
        </p:nvGraphicFramePr>
        <p:xfrm>
          <a:off x="6451600" y="3552825"/>
          <a:ext cx="2439988" cy="763588"/>
        </p:xfrm>
        <a:graphic>
          <a:graphicData uri="http://schemas.openxmlformats.org/presentationml/2006/ole">
            <mc:AlternateContent xmlns:mc="http://schemas.openxmlformats.org/markup-compatibility/2006">
              <mc:Choice xmlns:v="urn:schemas-microsoft-com:vml" Requires="v">
                <p:oleObj spid="_x0000_s27669" name="Equation" r:id="rId10" imgW="1422400" imgH="444500" progId="Equation.3">
                  <p:embed/>
                </p:oleObj>
              </mc:Choice>
              <mc:Fallback>
                <p:oleObj name="Equation" r:id="rId10" imgW="1422400" imgH="4445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1600" y="3552825"/>
                        <a:ext cx="2439988" cy="763588"/>
                      </a:xfrm>
                      <a:prstGeom prst="rect">
                        <a:avLst/>
                      </a:prstGeom>
                      <a:noFill/>
                      <a:extLst>
                        <a:ext uri="{909E8E84-426E-40DD-AFC4-6F175D3DCCD1}">
                          <a14:hiddenFill xmlns:a14="http://schemas.microsoft.com/office/drawing/2010/main">
                            <a:solidFill>
                              <a:srgbClr val="A4C7FA"/>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926"/>
                                        </p:tgtEl>
                                        <p:attrNameLst>
                                          <p:attrName>style.visibility</p:attrName>
                                        </p:attrNameLst>
                                      </p:cBhvr>
                                      <p:to>
                                        <p:strVal val="visible"/>
                                      </p:to>
                                    </p:set>
                                    <p:animEffect transition="in" filter="wipe(left)">
                                      <p:cBhvr>
                                        <p:cTn id="7" dur="500"/>
                                        <p:tgtEl>
                                          <p:spTgt spid="3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73" name="Rectangle 109"/>
          <p:cNvSpPr>
            <a:spLocks noGrp="1" noChangeArrowheads="1"/>
          </p:cNvSpPr>
          <p:nvPr>
            <p:ph type="ctrTitle"/>
          </p:nvPr>
        </p:nvSpPr>
        <p:spPr>
          <a:xfrm>
            <a:off x="4241800" y="5387975"/>
            <a:ext cx="4535488" cy="1470025"/>
          </a:xfrm>
        </p:spPr>
        <p:txBody>
          <a:bodyPr/>
          <a:lstStyle/>
          <a:p>
            <a:r>
              <a:rPr lang="en-GB">
                <a:solidFill>
                  <a:schemeClr val="bg1"/>
                </a:solidFill>
              </a:rPr>
              <a:t>Other Formulae</a:t>
            </a:r>
            <a:endParaRPr lang="en-US">
              <a:solidFill>
                <a:schemeClr val="bg1"/>
              </a:solidFill>
            </a:endParaRPr>
          </a:p>
        </p:txBody>
      </p:sp>
      <p:sp>
        <p:nvSpPr>
          <p:cNvPr id="88066" name="Text Box 2"/>
          <p:cNvSpPr txBox="1">
            <a:spLocks noChangeArrowheads="1"/>
          </p:cNvSpPr>
          <p:nvPr/>
        </p:nvSpPr>
        <p:spPr bwMode="auto">
          <a:xfrm>
            <a:off x="2627313" y="260350"/>
            <a:ext cx="3744912" cy="466725"/>
          </a:xfrm>
          <a:prstGeom prst="rect">
            <a:avLst/>
          </a:prstGeom>
          <a:solidFill>
            <a:srgbClr val="0E0494"/>
          </a:solidFill>
          <a:ln w="9525">
            <a:solidFill>
              <a:schemeClr val="tx1"/>
            </a:solidFill>
            <a:miter lim="800000"/>
            <a:headEnd/>
            <a:tailEnd/>
          </a:ln>
          <a:effectLst/>
        </p:spPr>
        <p:txBody>
          <a:bodyPr>
            <a:spAutoFit/>
          </a:bodyPr>
          <a:lstStyle/>
          <a:p>
            <a:pPr algn="ctr">
              <a:spcBef>
                <a:spcPct val="50000"/>
              </a:spcBef>
            </a:pPr>
            <a:r>
              <a:rPr lang="en-GB" sz="2400">
                <a:solidFill>
                  <a:srgbClr val="FFFF00"/>
                </a:solidFill>
                <a:latin typeface="Comic Sans MS" pitchFamily="66" charset="0"/>
              </a:rPr>
              <a:t>Standard Deviation</a:t>
            </a:r>
            <a:endParaRPr lang="en-US" sz="2400">
              <a:solidFill>
                <a:srgbClr val="FFFF00"/>
              </a:solidFill>
              <a:latin typeface="Comic Sans MS" pitchFamily="66" charset="0"/>
            </a:endParaRPr>
          </a:p>
        </p:txBody>
      </p:sp>
      <p:sp>
        <p:nvSpPr>
          <p:cNvPr id="88070" name="Text Box 6"/>
          <p:cNvSpPr txBox="1">
            <a:spLocks noChangeArrowheads="1"/>
          </p:cNvSpPr>
          <p:nvPr/>
        </p:nvSpPr>
        <p:spPr bwMode="auto">
          <a:xfrm>
            <a:off x="193675" y="2103438"/>
            <a:ext cx="5981700" cy="366712"/>
          </a:xfrm>
          <a:prstGeom prst="rect">
            <a:avLst/>
          </a:prstGeom>
          <a:solidFill>
            <a:srgbClr val="FFFF00"/>
          </a:solidFill>
          <a:ln w="9525">
            <a:noFill/>
            <a:miter lim="800000"/>
            <a:headEnd/>
            <a:tailEnd/>
          </a:ln>
          <a:effectLst/>
        </p:spPr>
        <p:txBody>
          <a:bodyPr>
            <a:spAutoFit/>
          </a:bodyPr>
          <a:lstStyle/>
          <a:p>
            <a:pPr>
              <a:spcBef>
                <a:spcPct val="50000"/>
              </a:spcBef>
            </a:pPr>
            <a:r>
              <a:rPr lang="en-GB">
                <a:latin typeface="Comic Sans MS" pitchFamily="66" charset="0"/>
              </a:rPr>
              <a:t>Calculate the standard deviation of  3, 4, 5, 6, 7, 8, 9</a:t>
            </a:r>
            <a:endParaRPr lang="en-US">
              <a:latin typeface="Comic Sans MS" pitchFamily="66" charset="0"/>
            </a:endParaRPr>
          </a:p>
        </p:txBody>
      </p:sp>
      <p:graphicFrame>
        <p:nvGraphicFramePr>
          <p:cNvPr id="88172" name="Group 108"/>
          <p:cNvGraphicFramePr>
            <a:graphicFrameLocks noGrp="1"/>
          </p:cNvGraphicFramePr>
          <p:nvPr/>
        </p:nvGraphicFramePr>
        <p:xfrm>
          <a:off x="773113" y="2574925"/>
          <a:ext cx="2613025" cy="3870960"/>
        </p:xfrm>
        <a:graphic>
          <a:graphicData uri="http://schemas.openxmlformats.org/drawingml/2006/table">
            <a:tbl>
              <a:tblPr/>
              <a:tblGrid>
                <a:gridCol w="1306512"/>
                <a:gridCol w="1306513"/>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smtClean="0">
                          <a:ln>
                            <a:noFill/>
                          </a:ln>
                          <a:solidFill>
                            <a:schemeClr val="tx1"/>
                          </a:solidFill>
                          <a:effectLst/>
                          <a:latin typeface="Comic Sans MS" pitchFamily="66" charset="0"/>
                        </a:rPr>
                        <a:t>x</a:t>
                      </a:r>
                      <a:r>
                        <a:rPr kumimoji="0" lang="en-GB" sz="2000" b="0" i="1" u="none" strike="noStrike" cap="none" normalizeH="0" baseline="30000" smtClean="0">
                          <a:ln>
                            <a:noFill/>
                          </a:ln>
                          <a:solidFill>
                            <a:schemeClr val="tx1"/>
                          </a:solidFill>
                          <a:effectLst/>
                          <a:latin typeface="Comic Sans MS" pitchFamily="66" charset="0"/>
                        </a:rPr>
                        <a:t>2</a:t>
                      </a:r>
                      <a:endParaRPr kumimoji="0" lang="en-US" sz="2000" b="0" i="1"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16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25</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36</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7</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49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64</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9</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81</a:t>
                      </a:r>
                      <a:endParaRPr kumimoji="0" lang="en-US" sz="20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Comic Sans MS" pitchFamily="66" charset="0"/>
                        </a:rPr>
                        <a:t>x = 42/7 = 6</a:t>
                      </a:r>
                      <a:endParaRPr kumimoji="0" lang="en-US" sz="2000" b="0" i="0" u="none" strike="noStrike" cap="none" normalizeH="0" baseline="0" smtClean="0">
                        <a:ln>
                          <a:noFill/>
                        </a:ln>
                        <a:solidFill>
                          <a:schemeClr val="bg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Comic Sans MS" pitchFamily="66" charset="0"/>
                        </a:rPr>
                        <a:t>280</a:t>
                      </a:r>
                      <a:endParaRPr kumimoji="0" lang="en-US" sz="2000" b="0" i="0" u="none" strike="noStrike" cap="none" normalizeH="0" baseline="0" smtClean="0">
                        <a:ln>
                          <a:noFill/>
                        </a:ln>
                        <a:solidFill>
                          <a:schemeClr val="bg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grpSp>
        <p:nvGrpSpPr>
          <p:cNvPr id="2" name="Group 59"/>
          <p:cNvGrpSpPr>
            <a:grpSpLocks/>
          </p:cNvGrpSpPr>
          <p:nvPr/>
        </p:nvGrpSpPr>
        <p:grpSpPr bwMode="auto">
          <a:xfrm>
            <a:off x="7373938" y="1131888"/>
            <a:ext cx="1770062" cy="1519237"/>
            <a:chOff x="4645" y="1052"/>
            <a:chExt cx="1115" cy="957"/>
          </a:xfrm>
        </p:grpSpPr>
        <p:pic>
          <p:nvPicPr>
            <p:cNvPr id="88124" name="Picture 60" descr="Calculator 07"/>
            <p:cNvPicPr>
              <a:picLocks noChangeAspect="1" noChangeArrowheads="1"/>
            </p:cNvPicPr>
            <p:nvPr/>
          </p:nvPicPr>
          <p:blipFill>
            <a:blip r:embed="rId3" cstate="print"/>
            <a:srcRect/>
            <a:stretch>
              <a:fillRect/>
            </a:stretch>
          </p:blipFill>
          <p:spPr bwMode="auto">
            <a:xfrm>
              <a:off x="4645" y="1052"/>
              <a:ext cx="635" cy="776"/>
            </a:xfrm>
            <a:prstGeom prst="rect">
              <a:avLst/>
            </a:prstGeom>
            <a:noFill/>
            <a:ln w="9525">
              <a:noFill/>
              <a:miter lim="800000"/>
              <a:headEnd/>
              <a:tailEnd/>
            </a:ln>
          </p:spPr>
        </p:pic>
        <p:sp>
          <p:nvSpPr>
            <p:cNvPr id="88125" name="Text Box 61"/>
            <p:cNvSpPr txBox="1">
              <a:spLocks noChangeArrowheads="1"/>
            </p:cNvSpPr>
            <p:nvPr/>
          </p:nvSpPr>
          <p:spPr bwMode="auto">
            <a:xfrm>
              <a:off x="5120" y="1317"/>
              <a:ext cx="640" cy="692"/>
            </a:xfrm>
            <a:prstGeom prst="rect">
              <a:avLst/>
            </a:prstGeom>
            <a:noFill/>
            <a:ln w="9525">
              <a:noFill/>
              <a:miter lim="800000"/>
              <a:headEnd/>
              <a:tailEnd/>
            </a:ln>
            <a:effectLst/>
          </p:spPr>
          <p:txBody>
            <a:bodyPr>
              <a:spAutoFit/>
            </a:bodyPr>
            <a:lstStyle/>
            <a:p>
              <a:pPr>
                <a:spcBef>
                  <a:spcPct val="50000"/>
                </a:spcBef>
              </a:pPr>
              <a:r>
                <a:rPr lang="en-US" sz="6600">
                  <a:solidFill>
                    <a:srgbClr val="0000FF"/>
                  </a:solidFill>
                  <a:sym typeface="Wingdings" pitchFamily="2" charset="2"/>
                </a:rPr>
                <a:t></a:t>
              </a:r>
            </a:p>
          </p:txBody>
        </p:sp>
      </p:grpSp>
      <p:grpSp>
        <p:nvGrpSpPr>
          <p:cNvPr id="3" name="Group 111"/>
          <p:cNvGrpSpPr>
            <a:grpSpLocks/>
          </p:cNvGrpSpPr>
          <p:nvPr/>
        </p:nvGrpSpPr>
        <p:grpSpPr bwMode="auto">
          <a:xfrm>
            <a:off x="292100" y="196850"/>
            <a:ext cx="1922463" cy="744538"/>
            <a:chOff x="184" y="124"/>
            <a:chExt cx="1211" cy="469"/>
          </a:xfrm>
        </p:grpSpPr>
        <p:graphicFrame>
          <p:nvGraphicFramePr>
            <p:cNvPr id="88127" name="Object 63"/>
            <p:cNvGraphicFramePr>
              <a:graphicFrameLocks noChangeAspect="1"/>
            </p:cNvGraphicFramePr>
            <p:nvPr/>
          </p:nvGraphicFramePr>
          <p:xfrm>
            <a:off x="184" y="124"/>
            <a:ext cx="1211" cy="469"/>
          </p:xfrm>
          <a:graphic>
            <a:graphicData uri="http://schemas.openxmlformats.org/presentationml/2006/ole">
              <mc:AlternateContent xmlns:mc="http://schemas.openxmlformats.org/markup-compatibility/2006">
                <mc:Choice xmlns:v="urn:schemas-microsoft-com:vml" Requires="v">
                  <p:oleObj spid="_x0000_s28690" name="Equation" r:id="rId4" imgW="1181100" imgH="457200" progId="Equation.3">
                    <p:embed/>
                  </p:oleObj>
                </mc:Choice>
                <mc:Fallback>
                  <p:oleObj name="Equation" r:id="rId4" imgW="1181100" imgH="4572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 y="124"/>
                          <a:ext cx="1211" cy="469"/>
                        </a:xfrm>
                        <a:prstGeom prst="rect">
                          <a:avLst/>
                        </a:prstGeom>
                        <a:solidFill>
                          <a:srgbClr val="F2CAAC"/>
                        </a:solidFill>
                      </p:spPr>
                    </p:pic>
                  </p:oleObj>
                </mc:Fallback>
              </mc:AlternateContent>
            </a:graphicData>
          </a:graphic>
        </p:graphicFrame>
        <p:sp>
          <p:nvSpPr>
            <p:cNvPr id="88128" name="Line 64"/>
            <p:cNvSpPr>
              <a:spLocks noChangeShapeType="1"/>
            </p:cNvSpPr>
            <p:nvPr/>
          </p:nvSpPr>
          <p:spPr bwMode="auto">
            <a:xfrm>
              <a:off x="1207" y="316"/>
              <a:ext cx="72" cy="0"/>
            </a:xfrm>
            <a:prstGeom prst="line">
              <a:avLst/>
            </a:prstGeom>
            <a:noFill/>
            <a:ln w="9525">
              <a:solidFill>
                <a:schemeClr val="tx1"/>
              </a:solidFill>
              <a:round/>
              <a:headEnd/>
              <a:tailEnd/>
            </a:ln>
            <a:effectLst/>
          </p:spPr>
          <p:txBody>
            <a:bodyPr/>
            <a:lstStyle/>
            <a:p>
              <a:endParaRPr lang="en-GB"/>
            </a:p>
          </p:txBody>
        </p:sp>
      </p:grpSp>
      <p:graphicFrame>
        <p:nvGraphicFramePr>
          <p:cNvPr id="88150" name="Object 86"/>
          <p:cNvGraphicFramePr>
            <a:graphicFrameLocks noChangeAspect="1"/>
          </p:cNvGraphicFramePr>
          <p:nvPr/>
        </p:nvGraphicFramePr>
        <p:xfrm>
          <a:off x="6613525" y="195263"/>
          <a:ext cx="2357438" cy="744537"/>
        </p:xfrm>
        <a:graphic>
          <a:graphicData uri="http://schemas.openxmlformats.org/presentationml/2006/ole">
            <mc:AlternateContent xmlns:mc="http://schemas.openxmlformats.org/markup-compatibility/2006">
              <mc:Choice xmlns:v="urn:schemas-microsoft-com:vml" Requires="v">
                <p:oleObj spid="_x0000_s28691" name="Equation" r:id="rId6" imgW="1447800" imgH="457200" progId="Equation.3">
                  <p:embed/>
                </p:oleObj>
              </mc:Choice>
              <mc:Fallback>
                <p:oleObj name="Equation" r:id="rId6" imgW="1447800" imgH="4572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525" y="195263"/>
                        <a:ext cx="2357438" cy="744537"/>
                      </a:xfrm>
                      <a:prstGeom prst="rect">
                        <a:avLst/>
                      </a:prstGeom>
                      <a:solidFill>
                        <a:srgbClr val="FF99FF"/>
                      </a:solidFill>
                    </p:spPr>
                  </p:pic>
                </p:oleObj>
              </mc:Fallback>
            </mc:AlternateContent>
          </a:graphicData>
        </a:graphic>
      </p:graphicFrame>
      <p:sp>
        <p:nvSpPr>
          <p:cNvPr id="88165" name="Line 101"/>
          <p:cNvSpPr>
            <a:spLocks noChangeShapeType="1"/>
          </p:cNvSpPr>
          <p:nvPr/>
        </p:nvSpPr>
        <p:spPr bwMode="auto">
          <a:xfrm>
            <a:off x="2074863" y="5732463"/>
            <a:ext cx="0" cy="725487"/>
          </a:xfrm>
          <a:prstGeom prst="line">
            <a:avLst/>
          </a:prstGeom>
          <a:noFill/>
          <a:ln w="9525">
            <a:solidFill>
              <a:schemeClr val="bg1"/>
            </a:solidFill>
            <a:round/>
            <a:headEnd/>
            <a:tailEnd/>
          </a:ln>
          <a:effectLst/>
        </p:spPr>
        <p:txBody>
          <a:bodyPr/>
          <a:lstStyle/>
          <a:p>
            <a:endParaRPr lang="en-GB"/>
          </a:p>
        </p:txBody>
      </p:sp>
      <p:graphicFrame>
        <p:nvGraphicFramePr>
          <p:cNvPr id="88167" name="Object 103"/>
          <p:cNvGraphicFramePr>
            <a:graphicFrameLocks noChangeAspect="1"/>
          </p:cNvGraphicFramePr>
          <p:nvPr/>
        </p:nvGraphicFramePr>
        <p:xfrm>
          <a:off x="4614863" y="3168650"/>
          <a:ext cx="2527300" cy="858838"/>
        </p:xfrm>
        <a:graphic>
          <a:graphicData uri="http://schemas.openxmlformats.org/presentationml/2006/ole">
            <mc:AlternateContent xmlns:mc="http://schemas.openxmlformats.org/markup-compatibility/2006">
              <mc:Choice xmlns:v="urn:schemas-microsoft-com:vml" Requires="v">
                <p:oleObj spid="_x0000_s28692" name="Equation" r:id="rId8" imgW="1307532" imgH="444307" progId="Equation.3">
                  <p:embed/>
                </p:oleObj>
              </mc:Choice>
              <mc:Fallback>
                <p:oleObj name="Equation" r:id="rId8" imgW="1307532" imgH="444307"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4863" y="3168650"/>
                        <a:ext cx="2527300" cy="858838"/>
                      </a:xfrm>
                      <a:prstGeom prst="rect">
                        <a:avLst/>
                      </a:prstGeom>
                      <a:solidFill>
                        <a:srgbClr val="F2CAAC"/>
                      </a:solidFill>
                    </p:spPr>
                  </p:pic>
                </p:oleObj>
              </mc:Fallback>
            </mc:AlternateContent>
          </a:graphicData>
        </a:graphic>
      </p:graphicFrame>
      <p:sp>
        <p:nvSpPr>
          <p:cNvPr id="88169" name="Line 105"/>
          <p:cNvSpPr>
            <a:spLocks noChangeShapeType="1"/>
          </p:cNvSpPr>
          <p:nvPr/>
        </p:nvSpPr>
        <p:spPr bwMode="auto">
          <a:xfrm>
            <a:off x="892175" y="5829300"/>
            <a:ext cx="196850" cy="0"/>
          </a:xfrm>
          <a:prstGeom prst="line">
            <a:avLst/>
          </a:prstGeom>
          <a:noFill/>
          <a:ln w="9525">
            <a:solidFill>
              <a:schemeClr val="bg1"/>
            </a:solidFill>
            <a:round/>
            <a:headEnd/>
            <a:tailEnd/>
          </a:ln>
          <a:effectLst/>
        </p:spPr>
        <p:txBody>
          <a:bodyPr/>
          <a:lstStyle/>
          <a:p>
            <a:endParaRPr lang="en-GB"/>
          </a:p>
        </p:txBody>
      </p:sp>
      <p:graphicFrame>
        <p:nvGraphicFramePr>
          <p:cNvPr id="88170" name="Object 106"/>
          <p:cNvGraphicFramePr>
            <a:graphicFrameLocks noChangeAspect="1"/>
          </p:cNvGraphicFramePr>
          <p:nvPr/>
        </p:nvGraphicFramePr>
        <p:xfrm>
          <a:off x="4518025" y="4351338"/>
          <a:ext cx="2776538" cy="803275"/>
        </p:xfrm>
        <a:graphic>
          <a:graphicData uri="http://schemas.openxmlformats.org/presentationml/2006/ole">
            <mc:AlternateContent xmlns:mc="http://schemas.openxmlformats.org/markup-compatibility/2006">
              <mc:Choice xmlns:v="urn:schemas-microsoft-com:vml" Requires="v">
                <p:oleObj spid="_x0000_s28693" name="Equation" r:id="rId10" imgW="1536033" imgH="444307" progId="Equation.3">
                  <p:embed/>
                </p:oleObj>
              </mc:Choice>
              <mc:Fallback>
                <p:oleObj name="Equation" r:id="rId10" imgW="1536033" imgH="444307"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8025" y="4351338"/>
                        <a:ext cx="2776538" cy="803275"/>
                      </a:xfrm>
                      <a:prstGeom prst="rect">
                        <a:avLst/>
                      </a:prstGeom>
                      <a:solidFill>
                        <a:srgbClr val="FF99FF"/>
                      </a:solidFill>
                    </p:spPr>
                  </p:pic>
                </p:oleObj>
              </mc:Fallback>
            </mc:AlternateContent>
          </a:graphicData>
        </a:graphic>
      </p:graphicFrame>
      <p:sp>
        <p:nvSpPr>
          <p:cNvPr id="88171" name="Text Box 107"/>
          <p:cNvSpPr txBox="1">
            <a:spLocks noChangeArrowheads="1"/>
          </p:cNvSpPr>
          <p:nvPr/>
        </p:nvSpPr>
        <p:spPr bwMode="auto">
          <a:xfrm>
            <a:off x="508000" y="930275"/>
            <a:ext cx="6965950" cy="1190625"/>
          </a:xfrm>
          <a:prstGeom prst="rect">
            <a:avLst/>
          </a:prstGeom>
          <a:noFill/>
          <a:ln w="9525">
            <a:noFill/>
            <a:miter lim="800000"/>
            <a:headEnd/>
            <a:tailEnd/>
          </a:ln>
          <a:effectLst/>
        </p:spPr>
        <p:txBody>
          <a:bodyPr>
            <a:spAutoFit/>
          </a:bodyPr>
          <a:lstStyle/>
          <a:p>
            <a:pPr>
              <a:spcBef>
                <a:spcPct val="50000"/>
              </a:spcBef>
            </a:pPr>
            <a:r>
              <a:rPr lang="en-GB">
                <a:latin typeface="Comic Sans MS" pitchFamily="66" charset="0"/>
              </a:rPr>
              <a:t>There are other ways of writing the formula for standard deviation that can sometimes make the calculation easier. Examples of two of these formulae and how they are applied are demonstrated on an earlier question.</a:t>
            </a:r>
            <a:endParaRPr lang="en-US">
              <a:latin typeface="Comic Sans MS" pitchFamily="66" charset="0"/>
            </a:endParaRPr>
          </a:p>
        </p:txBody>
      </p:sp>
      <p:sp>
        <p:nvSpPr>
          <p:cNvPr id="88174" name="Text Box 110"/>
          <p:cNvSpPr txBox="1">
            <a:spLocks noChangeArrowheads="1"/>
          </p:cNvSpPr>
          <p:nvPr/>
        </p:nvSpPr>
        <p:spPr bwMode="auto">
          <a:xfrm>
            <a:off x="4164013" y="5516563"/>
            <a:ext cx="4340225" cy="711200"/>
          </a:xfrm>
          <a:prstGeom prst="rect">
            <a:avLst/>
          </a:prstGeom>
          <a:noFill/>
          <a:ln w="9525">
            <a:solidFill>
              <a:schemeClr val="tx1"/>
            </a:solidFill>
            <a:miter lim="800000"/>
            <a:headEnd/>
            <a:tailEnd/>
          </a:ln>
          <a:effectLst/>
        </p:spPr>
        <p:txBody>
          <a:bodyPr>
            <a:spAutoFit/>
          </a:bodyPr>
          <a:lstStyle/>
          <a:p>
            <a:pPr algn="ctr">
              <a:spcBef>
                <a:spcPct val="50000"/>
              </a:spcBef>
            </a:pPr>
            <a:r>
              <a:rPr lang="en-GB" sz="2000">
                <a:latin typeface="Comic Sans MS" pitchFamily="66" charset="0"/>
              </a:rPr>
              <a:t>You may want to try these formulae out on earlier questions.</a:t>
            </a:r>
            <a:endParaRPr lang="en-US" sz="2000">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88171">
                                            <p:txEl>
                                              <p:pRg st="0" end="0"/>
                                            </p:txEl>
                                          </p:spTgt>
                                        </p:tgtEl>
                                        <p:attrNameLst>
                                          <p:attrName>style.visibility</p:attrName>
                                        </p:attrNameLst>
                                      </p:cBhvr>
                                      <p:to>
                                        <p:strVal val="visible"/>
                                      </p:to>
                                    </p:set>
                                    <p:animEffect transition="in" filter="wipe(left)">
                                      <p:cBhvr>
                                        <p:cTn id="7" dur="80"/>
                                        <p:tgtEl>
                                          <p:spTgt spid="88171">
                                            <p:txEl>
                                              <p:pRg st="0" end="0"/>
                                            </p:txEl>
                                          </p:spTgt>
                                        </p:tgtEl>
                                      </p:cBhvr>
                                    </p:animEffect>
                                  </p:childTnLst>
                                </p:cTn>
                              </p:par>
                            </p:childTnLst>
                          </p:cTn>
                        </p:par>
                        <p:par>
                          <p:cTn id="8" fill="hold">
                            <p:stCondLst>
                              <p:cond delay="14400"/>
                            </p:stCondLst>
                            <p:childTnLst>
                              <p:par>
                                <p:cTn id="9" presetID="9" presetClass="entr" presetSubtype="0" fill="hold" grpId="0" nodeType="afterEffect">
                                  <p:stCondLst>
                                    <p:cond delay="0"/>
                                  </p:stCondLst>
                                  <p:childTnLst>
                                    <p:set>
                                      <p:cBhvr>
                                        <p:cTn id="10" dur="1" fill="hold">
                                          <p:stCondLst>
                                            <p:cond delay="0"/>
                                          </p:stCondLst>
                                        </p:cTn>
                                        <p:tgtEl>
                                          <p:spTgt spid="88070"/>
                                        </p:tgtEl>
                                        <p:attrNameLst>
                                          <p:attrName>style.visibility</p:attrName>
                                        </p:attrNameLst>
                                      </p:cBhvr>
                                      <p:to>
                                        <p:strVal val="visible"/>
                                      </p:to>
                                    </p:set>
                                    <p:animEffect transition="in" filter="dissolve">
                                      <p:cBhvr>
                                        <p:cTn id="11" dur="500"/>
                                        <p:tgtEl>
                                          <p:spTgt spid="880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8172"/>
                                        </p:tgtEl>
                                        <p:attrNameLst>
                                          <p:attrName>style.visibility</p:attrName>
                                        </p:attrNameLst>
                                      </p:cBhvr>
                                      <p:to>
                                        <p:strVal val="visible"/>
                                      </p:to>
                                    </p:set>
                                    <p:animEffect transition="in" filter="wipe(up)">
                                      <p:cBhvr>
                                        <p:cTn id="16" dur="500"/>
                                        <p:tgtEl>
                                          <p:spTgt spid="8817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8165"/>
                                        </p:tgtEl>
                                        <p:attrNameLst>
                                          <p:attrName>style.visibility</p:attrName>
                                        </p:attrNameLst>
                                      </p:cBhvr>
                                      <p:to>
                                        <p:strVal val="visible"/>
                                      </p:to>
                                    </p:set>
                                    <p:animEffect transition="in" filter="wipe(up)">
                                      <p:cBhvr>
                                        <p:cTn id="19" dur="500"/>
                                        <p:tgtEl>
                                          <p:spTgt spid="8816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8169"/>
                                        </p:tgtEl>
                                        <p:attrNameLst>
                                          <p:attrName>style.visibility</p:attrName>
                                        </p:attrNameLst>
                                      </p:cBhvr>
                                      <p:to>
                                        <p:strVal val="visible"/>
                                      </p:to>
                                    </p:set>
                                    <p:animEffect transition="in" filter="wipe(up)">
                                      <p:cBhvr>
                                        <p:cTn id="22" dur="500"/>
                                        <p:tgtEl>
                                          <p:spTgt spid="881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167"/>
                                        </p:tgtEl>
                                        <p:attrNameLst>
                                          <p:attrName>style.visibility</p:attrName>
                                        </p:attrNameLst>
                                      </p:cBhvr>
                                      <p:to>
                                        <p:strVal val="visible"/>
                                      </p:to>
                                    </p:set>
                                    <p:animEffect transition="in" filter="wipe(left)">
                                      <p:cBhvr>
                                        <p:cTn id="27" dur="2000"/>
                                        <p:tgtEl>
                                          <p:spTgt spid="8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170"/>
                                        </p:tgtEl>
                                        <p:attrNameLst>
                                          <p:attrName>style.visibility</p:attrName>
                                        </p:attrNameLst>
                                      </p:cBhvr>
                                      <p:to>
                                        <p:strVal val="visible"/>
                                      </p:to>
                                    </p:set>
                                    <p:animEffect transition="in" filter="wipe(left)">
                                      <p:cBhvr>
                                        <p:cTn id="32" dur="2000"/>
                                        <p:tgtEl>
                                          <p:spTgt spid="88170"/>
                                        </p:tgtEl>
                                      </p:cBhvr>
                                    </p:animEffect>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88174"/>
                                        </p:tgtEl>
                                        <p:attrNameLst>
                                          <p:attrName>style.visibility</p:attrName>
                                        </p:attrNameLst>
                                      </p:cBhvr>
                                      <p:to>
                                        <p:strVal val="visible"/>
                                      </p:to>
                                    </p:set>
                                    <p:animEffect transition="in" filter="dissolve">
                                      <p:cBhvr>
                                        <p:cTn id="36" dur="500"/>
                                        <p:tgtEl>
                                          <p:spTgt spid="88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165" grpId="0" animBg="1"/>
      <p:bldP spid="88169" grpId="0" animBg="1"/>
      <p:bldP spid="88171" grpId="0" build="p"/>
      <p:bldP spid="88174"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Spot the mistake!!</a:t>
            </a:r>
            <a:endParaRPr kumimoji="0" lang="en-GB" sz="5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03778" name="Picture 2"/>
          <p:cNvPicPr>
            <a:picLocks noChangeAspect="1" noChangeArrowheads="1"/>
          </p:cNvPicPr>
          <p:nvPr/>
        </p:nvPicPr>
        <p:blipFill>
          <a:blip r:embed="rId2" cstate="print"/>
          <a:srcRect l="32372" t="31125" r="31655" b="10797"/>
          <a:stretch>
            <a:fillRect/>
          </a:stretch>
        </p:blipFill>
        <p:spPr bwMode="auto">
          <a:xfrm>
            <a:off x="1475656" y="1772816"/>
            <a:ext cx="5472608" cy="4967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Spot the mistake!!</a:t>
            </a:r>
            <a:endParaRPr kumimoji="0" lang="en-GB" sz="5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04802" name="Picture 2"/>
          <p:cNvPicPr>
            <a:picLocks noChangeAspect="1" noChangeArrowheads="1"/>
          </p:cNvPicPr>
          <p:nvPr/>
        </p:nvPicPr>
        <p:blipFill>
          <a:blip r:embed="rId2" cstate="print"/>
          <a:srcRect l="30158" t="13407" r="27781" b="8829"/>
          <a:stretch>
            <a:fillRect/>
          </a:stretch>
        </p:blipFill>
        <p:spPr bwMode="auto">
          <a:xfrm>
            <a:off x="2411760" y="1718048"/>
            <a:ext cx="4944764" cy="5139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err="1" smtClean="0"/>
              <a:t>Interquartile</a:t>
            </a:r>
            <a:r>
              <a:rPr lang="en-GB" sz="4400" b="1" dirty="0" smtClean="0"/>
              <a:t> range!</a:t>
            </a:r>
            <a:endParaRPr kumimoji="0" lang="en-GB" sz="5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2271522"/>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dirty="0" smtClean="0">
                <a:latin typeface="Comic Sans MS" pitchFamily="66" charset="0"/>
                <a:ea typeface="Times New Roman" pitchFamily="18" charset="0"/>
                <a:cs typeface="Times New Roman" pitchFamily="18" charset="0"/>
              </a:rPr>
              <a:t>W</a:t>
            </a:r>
            <a:r>
              <a:rPr kumimoji="0" lang="en-GB"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hen data is put in order, find the first quartile (Q1) and the third quartile (Q3), simply subtract Q1 from Q3. Notice that the second quartile is the median</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18792" name="Picture 8"/>
          <p:cNvPicPr>
            <a:picLocks noChangeAspect="1" noChangeArrowheads="1"/>
          </p:cNvPicPr>
          <p:nvPr/>
        </p:nvPicPr>
        <p:blipFill>
          <a:blip r:embed="rId2" cstate="print"/>
          <a:srcRect l="28498" t="33094" r="47151" b="51156"/>
          <a:stretch>
            <a:fillRect/>
          </a:stretch>
        </p:blipFill>
        <p:spPr bwMode="auto">
          <a:xfrm>
            <a:off x="1691680" y="3645023"/>
            <a:ext cx="5328592" cy="1937670"/>
          </a:xfrm>
          <a:prstGeom prst="rect">
            <a:avLst/>
          </a:prstGeom>
          <a:noFill/>
          <a:ln w="9525">
            <a:noFill/>
            <a:miter lim="800000"/>
            <a:headEnd/>
            <a:tailEnd/>
          </a:ln>
        </p:spPr>
      </p:pic>
      <p:sp>
        <p:nvSpPr>
          <p:cNvPr id="208897" name="Rectangle 1"/>
          <p:cNvSpPr>
            <a:spLocks noChangeArrowheads="1"/>
          </p:cNvSpPr>
          <p:nvPr/>
        </p:nvSpPr>
        <p:spPr bwMode="auto">
          <a:xfrm>
            <a:off x="0" y="5626894"/>
            <a:ext cx="7124066"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17-7 = 10 (Q3 – Q1 = </a:t>
            </a:r>
            <a:r>
              <a:rPr kumimoji="0" lang="en-GB" sz="28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Interquartile</a:t>
            </a:r>
            <a:r>
              <a:rPr kumimoji="0" lang="en-GB"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range)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Semi-</a:t>
            </a:r>
            <a:r>
              <a:rPr kumimoji="0" lang="en-GB" sz="28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interquartile</a:t>
            </a:r>
            <a:r>
              <a:rPr kumimoji="0" lang="en-GB"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range = 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err="1" smtClean="0"/>
              <a:t>Interquartile</a:t>
            </a:r>
            <a:r>
              <a:rPr lang="en-GB" sz="4400" b="1" dirty="0" smtClean="0"/>
              <a:t> range!</a:t>
            </a:r>
            <a:endParaRPr kumimoji="0" lang="en-GB" sz="5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2276872"/>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3600" dirty="0" smtClean="0"/>
              <a:t>The advantage of the </a:t>
            </a:r>
            <a:r>
              <a:rPr lang="en-GB" sz="3600" dirty="0" err="1" smtClean="0"/>
              <a:t>interquartile</a:t>
            </a:r>
            <a:r>
              <a:rPr lang="en-GB" sz="3600" dirty="0" smtClean="0"/>
              <a:t> range over the range is that it is less affected by outliers (anomalous scores).</a:t>
            </a:r>
            <a:endParaRPr lang="en-GB" sz="3600" b="1"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normAutofit/>
          </a:bodyPr>
          <a:lstStyle/>
          <a:p>
            <a:r>
              <a:rPr lang="en-GB" sz="6600" b="1" dirty="0" smtClean="0">
                <a:latin typeface="Big Reed Roman" panose="00000400000000000000" pitchFamily="2" charset="0"/>
              </a:rPr>
              <a:t>Plenary </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395536" y="2492896"/>
            <a:ext cx="8229600" cy="4525963"/>
          </a:xfrm>
        </p:spPr>
        <p:txBody>
          <a:bodyPr>
            <a:normAutofit/>
          </a:bodyPr>
          <a:lstStyle/>
          <a:p>
            <a:pPr marL="0" indent="0" algn="ctr">
              <a:buNone/>
            </a:pPr>
            <a:r>
              <a:rPr lang="en-GB" sz="4000" dirty="0" smtClean="0">
                <a:latin typeface="Big Reed Roman" panose="00000400000000000000" pitchFamily="2" charset="0"/>
              </a:rPr>
              <a:t>Exit ticket</a:t>
            </a:r>
          </a:p>
          <a:p>
            <a:pPr marL="0" indent="0" algn="ctr">
              <a:buNone/>
            </a:pPr>
            <a:endParaRPr lang="en-GB" sz="4000" dirty="0">
              <a:latin typeface="Big Reed Roman" panose="00000400000000000000" pitchFamily="2"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284984"/>
            <a:ext cx="3888432" cy="328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69645490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solidFill>
                  <a:srgbClr val="FF0000"/>
                </a:solidFill>
              </a:rPr>
              <a:t>Remember!</a:t>
            </a:r>
            <a:endParaRPr kumimoji="0" lang="en-GB" sz="5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16820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3600" dirty="0" smtClean="0"/>
              <a:t>If you use the mode as a measure of central tendency, the range is the appropriate measure of dispersion, the mean, standard deviation and the median is paired with the </a:t>
            </a:r>
            <a:r>
              <a:rPr lang="en-GB" sz="3600" dirty="0" err="1" smtClean="0"/>
              <a:t>interquartile</a:t>
            </a:r>
            <a:r>
              <a:rPr lang="en-GB" sz="3600" dirty="0" smtClean="0"/>
              <a:t> range.</a:t>
            </a:r>
            <a:endParaRPr lang="en-GB" sz="3600" b="1" dirty="0" smtClean="0"/>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Mode</a:t>
            </a:r>
            <a:r>
              <a:rPr kumimoji="0" lang="en-GB" sz="3600" b="1" i="0" u="none" strike="noStrike" cap="none" normalizeH="0" dirty="0" smtClean="0">
                <a:ln>
                  <a:noFill/>
                </a:ln>
                <a:solidFill>
                  <a:srgbClr val="FF0000"/>
                </a:solidFill>
                <a:effectLst/>
                <a:latin typeface="Arial" pitchFamily="34" charset="0"/>
                <a:cs typeface="Arial" pitchFamily="34" charset="0"/>
              </a:rPr>
              <a:t> = Range</a:t>
            </a:r>
          </a:p>
          <a:p>
            <a:pPr marL="0" marR="0" lvl="0" indent="0" algn="ctr" defTabSz="914400" rtl="0" eaLnBrk="0" fontAlgn="base" latinLnBrk="0" hangingPunct="0">
              <a:lnSpc>
                <a:spcPct val="100000"/>
              </a:lnSpc>
              <a:spcBef>
                <a:spcPct val="0"/>
              </a:spcBef>
              <a:spcAft>
                <a:spcPct val="0"/>
              </a:spcAft>
              <a:buClrTx/>
              <a:buSzTx/>
              <a:buFontTx/>
              <a:buNone/>
              <a:tabLst/>
            </a:pPr>
            <a:r>
              <a:rPr lang="en-GB" sz="3600" b="1" baseline="0" dirty="0" smtClean="0">
                <a:solidFill>
                  <a:srgbClr val="FF0000"/>
                </a:solidFill>
                <a:latin typeface="Arial" pitchFamily="34" charset="0"/>
                <a:cs typeface="Arial" pitchFamily="34" charset="0"/>
              </a:rPr>
              <a:t>Mean</a:t>
            </a:r>
            <a:r>
              <a:rPr lang="en-GB" sz="3600" b="1" dirty="0" smtClean="0">
                <a:solidFill>
                  <a:srgbClr val="FF0000"/>
                </a:solidFill>
                <a:latin typeface="Arial" pitchFamily="34" charset="0"/>
                <a:cs typeface="Arial" pitchFamily="34" charset="0"/>
              </a:rPr>
              <a:t> = SD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Median</a:t>
            </a:r>
            <a:r>
              <a:rPr kumimoji="0" lang="en-GB" sz="3600" b="1" i="0" u="none" strike="noStrike" cap="none" normalizeH="0" dirty="0" smtClean="0">
                <a:ln>
                  <a:noFill/>
                </a:ln>
                <a:solidFill>
                  <a:srgbClr val="FF0000"/>
                </a:solidFill>
                <a:effectLst/>
                <a:latin typeface="Arial" pitchFamily="34" charset="0"/>
                <a:cs typeface="Arial" pitchFamily="34" charset="0"/>
              </a:rPr>
              <a:t> = IQR</a:t>
            </a:r>
            <a:endParaRPr kumimoji="0" lang="en-GB"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Graphs</a:t>
            </a:r>
            <a:endParaRPr kumimoji="0" lang="en-GB" sz="5400" b="0" i="0" u="none" strike="noStrike" cap="none" normalizeH="0" baseline="0" dirty="0" smtClean="0">
              <a:ln>
                <a:noFill/>
              </a:ln>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1484784"/>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3600" dirty="0" smtClean="0"/>
              <a:t>Graphs are pictorial presentations of data.  They should be chosen to enable the data to be displayed in the most effective and clear way possible.  All diagrams must be fully labelled, care must be taken to select an appropriate scale so the data is not in any way capable of misrepresentation.  All graphs should be accompanied by a sentence or two of explanation.</a:t>
            </a:r>
            <a:endParaRPr lang="en-GB" sz="3600" b="1" dirty="0"/>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Bar Graphs</a:t>
            </a:r>
            <a:endParaRPr kumimoji="0" lang="en-GB" sz="5400" b="0" i="0" u="none" strike="noStrike" cap="none" normalizeH="0" baseline="0" dirty="0" smtClean="0">
              <a:ln>
                <a:noFill/>
              </a:ln>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2315781"/>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3600" dirty="0" smtClean="0"/>
              <a:t>A bar chart is a diagram consisting of columns (bars), the heights of which indicate frequencies, so data on the x axis is discrete.  A histogram is similar to a bar chart, but without gaps between columns, so the data is continuous on the x axis.</a:t>
            </a:r>
            <a:endParaRPr lang="en-GB" sz="3600" b="1" dirty="0"/>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Bar Graphs</a:t>
            </a:r>
            <a:endParaRPr kumimoji="0" lang="en-GB" sz="5400" b="0" i="0" u="none" strike="noStrike" cap="none" normalizeH="0" baseline="0" dirty="0" smtClean="0">
              <a:ln>
                <a:noFill/>
              </a:ln>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2132856"/>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4800" b="1" dirty="0" smtClean="0"/>
              <a:t>The x axis should be the IV</a:t>
            </a:r>
          </a:p>
          <a:p>
            <a:r>
              <a:rPr lang="en-GB" sz="4800" b="1" dirty="0" smtClean="0"/>
              <a:t>The y axis should be the results</a:t>
            </a:r>
            <a:endParaRPr lang="en-GB" sz="4800" b="1" dirty="0"/>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Bar Graphs</a:t>
            </a:r>
            <a:endParaRPr kumimoji="0" lang="en-GB" sz="5400" b="0" i="0" u="none" strike="noStrike" cap="none" normalizeH="0" baseline="0" dirty="0" smtClean="0">
              <a:ln>
                <a:noFill/>
              </a:ln>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9" name="Rectangle 5"/>
          <p:cNvSpPr>
            <a:spLocks noChangeArrowheads="1"/>
          </p:cNvSpPr>
          <p:nvPr/>
        </p:nvSpPr>
        <p:spPr bwMode="auto">
          <a:xfrm>
            <a:off x="0" y="184482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3600" dirty="0" smtClean="0"/>
              <a:t>Draw a bar chart for the following -</a:t>
            </a:r>
            <a:endParaRPr lang="en-GB" sz="3600" b="1" dirty="0"/>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1475656" y="2636912"/>
          <a:ext cx="5839584" cy="3901440"/>
        </p:xfrm>
        <a:graphic>
          <a:graphicData uri="http://schemas.openxmlformats.org/drawingml/2006/table">
            <a:tbl>
              <a:tblPr/>
              <a:tblGrid>
                <a:gridCol w="2919792"/>
                <a:gridCol w="2919792"/>
              </a:tblGrid>
              <a:tr h="0">
                <a:tc>
                  <a:txBody>
                    <a:bodyPr/>
                    <a:lstStyle/>
                    <a:p>
                      <a:pPr>
                        <a:spcAft>
                          <a:spcPts val="0"/>
                        </a:spcAft>
                      </a:pPr>
                      <a:r>
                        <a:rPr lang="en-GB" sz="3200" b="1" u="sng">
                          <a:latin typeface="Comic Sans MS"/>
                          <a:ea typeface="Times New Roman"/>
                          <a:cs typeface="Times New Roman"/>
                        </a:rPr>
                        <a:t>Children In Family</a:t>
                      </a:r>
                      <a:endParaRPr lang="en-GB" sz="3200" b="1">
                        <a:latin typeface="Comic Sans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3200" b="1" u="sng">
                          <a:latin typeface="Comic Sans MS"/>
                          <a:ea typeface="Times New Roman"/>
                          <a:cs typeface="Times New Roman"/>
                        </a:rPr>
                        <a:t>Frequency</a:t>
                      </a:r>
                      <a:endParaRPr lang="en-GB" sz="3200" b="1">
                        <a:latin typeface="Comic Sans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en-GB" sz="3200" b="1">
                          <a:latin typeface="Comic Sans MS"/>
                          <a:ea typeface="Times New Roman"/>
                          <a:cs typeface="Times New Roman"/>
                        </a:rPr>
                        <a:t>Zero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3200" b="1">
                          <a:latin typeface="Comic Sans MS"/>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en-GB" sz="3200" b="1">
                          <a:latin typeface="Comic Sans MS"/>
                          <a:ea typeface="Times New Roman"/>
                          <a:cs typeface="Times New Roman"/>
                        </a:rPr>
                        <a:t>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3200" b="1">
                          <a:latin typeface="Comic Sans MS"/>
                          <a:ea typeface="Times New Roman"/>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en-GB" sz="3200" b="1">
                          <a:latin typeface="Comic Sans MS"/>
                          <a:ea typeface="Times New Roman"/>
                          <a:cs typeface="Times New Roman"/>
                        </a:rPr>
                        <a:t>Two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3200" b="1">
                          <a:latin typeface="Comic Sans MS"/>
                          <a:ea typeface="Times New Roman"/>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en-GB" sz="3200" b="1">
                          <a:latin typeface="Comic Sans MS"/>
                          <a:ea typeface="Times New Roman"/>
                          <a:cs typeface="Times New Roman"/>
                        </a:rPr>
                        <a:t>Three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3200" b="1">
                          <a:latin typeface="Comic Sans MS"/>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en-GB" sz="3200" b="1">
                          <a:latin typeface="Comic Sans MS"/>
                          <a:ea typeface="Times New Roman"/>
                          <a:cs typeface="Times New Roman"/>
                        </a:rPr>
                        <a:t>Four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3200" b="1">
                          <a:latin typeface="Comic Sans MS"/>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en-GB" sz="3200" b="1">
                          <a:latin typeface="Comic Sans MS"/>
                          <a:ea typeface="Times New Roman"/>
                          <a:cs typeface="Times New Roman"/>
                        </a:rPr>
                        <a:t>Five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3200" b="1" dirty="0">
                          <a:latin typeface="Comic Sans MS"/>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Exam question</a:t>
            </a:r>
            <a:endParaRPr kumimoji="0" lang="en-GB" sz="5400" b="0" i="0" u="none" strike="noStrike" cap="none" normalizeH="0" baseline="0" dirty="0" smtClean="0">
              <a:ln>
                <a:noFill/>
              </a:ln>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14018" name="Picture 2"/>
          <p:cNvPicPr>
            <a:picLocks noChangeAspect="1" noChangeArrowheads="1"/>
          </p:cNvPicPr>
          <p:nvPr/>
        </p:nvPicPr>
        <p:blipFill>
          <a:blip r:embed="rId2" cstate="print"/>
          <a:srcRect l="15216" t="21282" r="31101" b="12766"/>
          <a:stretch>
            <a:fillRect/>
          </a:stretch>
        </p:blipFill>
        <p:spPr bwMode="auto">
          <a:xfrm>
            <a:off x="1403648" y="1772816"/>
            <a:ext cx="698477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236296" cy="923330"/>
          </a:xfrm>
          <a:prstGeom prst="rect">
            <a:avLst/>
          </a:prstGeom>
          <a:solidFill>
            <a:schemeClr val="tx1"/>
          </a:solidFill>
        </p:spPr>
        <p:txBody>
          <a:bodyPr wrap="square" rtlCol="0">
            <a:spAutoFit/>
          </a:bodyPr>
          <a:lstStyle/>
          <a:p>
            <a:r>
              <a:rPr lang="en-GB" b="1" dirty="0" smtClean="0">
                <a:solidFill>
                  <a:srgbClr val="FF0000"/>
                </a:solidFill>
              </a:rPr>
              <a:t>Identify</a:t>
            </a:r>
            <a:r>
              <a:rPr lang="en-GB" dirty="0" smtClean="0"/>
              <a:t> </a:t>
            </a:r>
            <a:r>
              <a:rPr lang="en-GB" dirty="0" smtClean="0">
                <a:solidFill>
                  <a:schemeClr val="bg1"/>
                </a:solidFill>
              </a:rPr>
              <a:t>the measures of dispersion</a:t>
            </a:r>
          </a:p>
          <a:p>
            <a:r>
              <a:rPr lang="en-GB" b="1" dirty="0" smtClean="0">
                <a:solidFill>
                  <a:srgbClr val="FF0000"/>
                </a:solidFill>
              </a:rPr>
              <a:t>Calculate </a:t>
            </a:r>
            <a:r>
              <a:rPr lang="en-GB" dirty="0" smtClean="0">
                <a:solidFill>
                  <a:schemeClr val="bg1"/>
                </a:solidFill>
              </a:rPr>
              <a:t>different measures of  dispersion</a:t>
            </a:r>
          </a:p>
          <a:p>
            <a:r>
              <a:rPr lang="en-GB" b="1" dirty="0" smtClean="0">
                <a:solidFill>
                  <a:srgbClr val="FF0000"/>
                </a:solidFill>
              </a:rPr>
              <a:t>Evaluate</a:t>
            </a:r>
            <a:r>
              <a:rPr lang="en-GB" dirty="0" smtClean="0"/>
              <a:t> </a:t>
            </a:r>
            <a:r>
              <a:rPr lang="en-GB" dirty="0" smtClean="0">
                <a:solidFill>
                  <a:schemeClr val="bg1"/>
                </a:solidFill>
              </a:rPr>
              <a:t> the strengths and weaknesses of each measure</a:t>
            </a:r>
            <a:endParaRPr lang="en-GB" dirty="0">
              <a:solidFill>
                <a:schemeClr val="bg1"/>
              </a:solidFill>
            </a:endParaRPr>
          </a:p>
        </p:txBody>
      </p:sp>
      <p:sp>
        <p:nvSpPr>
          <p:cNvPr id="6" name="TextBox 5"/>
          <p:cNvSpPr txBox="1"/>
          <p:nvPr/>
        </p:nvSpPr>
        <p:spPr>
          <a:xfrm>
            <a:off x="7236296" y="0"/>
            <a:ext cx="1907704"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Central tendency</a:t>
            </a:r>
          </a:p>
          <a:p>
            <a:r>
              <a:rPr lang="en-GB" dirty="0" smtClean="0">
                <a:solidFill>
                  <a:schemeClr val="tx2">
                    <a:lumMod val="20000"/>
                    <a:lumOff val="80000"/>
                  </a:schemeClr>
                </a:solidFill>
              </a:rPr>
              <a:t>Dispersion</a:t>
            </a:r>
          </a:p>
        </p:txBody>
      </p:sp>
      <p:sp>
        <p:nvSpPr>
          <p:cNvPr id="10" name="Rectangle 1"/>
          <p:cNvSpPr>
            <a:spLocks noChangeArrowheads="1"/>
          </p:cNvSpPr>
          <p:nvPr/>
        </p:nvSpPr>
        <p:spPr bwMode="auto">
          <a:xfrm>
            <a:off x="0" y="888396"/>
            <a:ext cx="9144000" cy="769441"/>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en-GB" sz="4400" b="1" dirty="0" smtClean="0"/>
              <a:t>Exam question</a:t>
            </a:r>
            <a:endParaRPr kumimoji="0" lang="en-GB" sz="5400" b="0" i="0" u="none" strike="noStrike" cap="none" normalizeH="0" baseline="0" dirty="0" smtClean="0">
              <a:ln>
                <a:noFill/>
              </a:ln>
              <a:effectLst/>
              <a:latin typeface="Arial" pitchFamily="34" charset="0"/>
              <a:cs typeface="Arial" pitchFamily="34" charset="0"/>
            </a:endParaRPr>
          </a:p>
        </p:txBody>
      </p:sp>
      <p:sp>
        <p:nvSpPr>
          <p:cNvPr id="118785" name="Straight Connector 16"/>
          <p:cNvSpPr>
            <a:spLocks noChangeShapeType="1"/>
          </p:cNvSpPr>
          <p:nvPr/>
        </p:nvSpPr>
        <p:spPr bwMode="auto">
          <a:xfrm flipV="1">
            <a:off x="6858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6" name="Straight Connector 17"/>
          <p:cNvSpPr>
            <a:spLocks noChangeShapeType="1"/>
          </p:cNvSpPr>
          <p:nvPr/>
        </p:nvSpPr>
        <p:spPr bwMode="auto">
          <a:xfrm flipV="1">
            <a:off x="1257300" y="457200"/>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7" name="Straight Connector 18"/>
          <p:cNvSpPr>
            <a:spLocks noChangeShapeType="1"/>
          </p:cNvSpPr>
          <p:nvPr/>
        </p:nvSpPr>
        <p:spPr bwMode="auto">
          <a:xfrm>
            <a:off x="1943100" y="555625"/>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88" name="Straight Connector 19"/>
          <p:cNvSpPr>
            <a:spLocks noChangeShapeType="1"/>
          </p:cNvSpPr>
          <p:nvPr/>
        </p:nvSpPr>
        <p:spPr bwMode="auto">
          <a:xfrm flipV="1">
            <a:off x="1993900" y="55562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879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1"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           Q1          Q2          Q3</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17-7 = 10 (Q3 – Q1 = Interquartile range)</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Semi-interquartile range = 10</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15042" name="Picture 2"/>
          <p:cNvPicPr>
            <a:picLocks noChangeAspect="1" noChangeArrowheads="1"/>
          </p:cNvPicPr>
          <p:nvPr/>
        </p:nvPicPr>
        <p:blipFill>
          <a:blip r:embed="rId2" cstate="print"/>
          <a:srcRect l="20196" t="24235" r="31655" b="6250"/>
          <a:stretch>
            <a:fillRect/>
          </a:stretch>
        </p:blipFill>
        <p:spPr bwMode="auto">
          <a:xfrm>
            <a:off x="1475656" y="1772816"/>
            <a:ext cx="6264696" cy="5085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503238" y="530225"/>
            <a:ext cx="8183562" cy="4187825"/>
          </a:xfrm>
        </p:spPr>
        <p:txBody>
          <a:bodyPr/>
          <a:lstStyle/>
          <a:p>
            <a:r>
              <a:rPr lang="en-US" smtClean="0"/>
              <a:t>Recommended texts</a:t>
            </a:r>
          </a:p>
          <a:p>
            <a:r>
              <a:rPr lang="en-US" smtClean="0"/>
              <a:t>Simple Statistics by Francis Clegg</a:t>
            </a:r>
          </a:p>
          <a:p>
            <a:r>
              <a:rPr lang="en-US" b="1" smtClean="0"/>
              <a:t>ISBN-13:</a:t>
            </a:r>
            <a:r>
              <a:rPr lang="en-US" smtClean="0"/>
              <a:t> 978-0521288026</a:t>
            </a:r>
          </a:p>
          <a:p>
            <a:r>
              <a:rPr lang="en-US" smtClean="0"/>
              <a:t>Research Methods &amp; Statistics in Psychology by Hugh Coolican</a:t>
            </a:r>
          </a:p>
          <a:p>
            <a:r>
              <a:rPr lang="en-US" b="1" smtClean="0"/>
              <a:t>ISBN-13: </a:t>
            </a:r>
            <a:r>
              <a:rPr lang="en-US" smtClean="0"/>
              <a:t>978-1444170115</a:t>
            </a:r>
          </a:p>
          <a:p>
            <a:endParaRPr lang="en-US" smtClean="0"/>
          </a:p>
        </p:txBody>
      </p:sp>
      <p:pic>
        <p:nvPicPr>
          <p:cNvPr id="64515" name="Picture 3" descr="stats book.jpg"/>
          <p:cNvPicPr>
            <a:picLocks noChangeAspect="1"/>
          </p:cNvPicPr>
          <p:nvPr/>
        </p:nvPicPr>
        <p:blipFill>
          <a:blip r:embed="rId2" cstate="print"/>
          <a:srcRect/>
          <a:stretch>
            <a:fillRect/>
          </a:stretch>
        </p:blipFill>
        <p:spPr bwMode="auto">
          <a:xfrm>
            <a:off x="7236296" y="4437112"/>
            <a:ext cx="1233488" cy="1854200"/>
          </a:xfrm>
          <a:prstGeom prst="rect">
            <a:avLst/>
          </a:prstGeom>
          <a:noFill/>
          <a:ln w="9525">
            <a:noFill/>
            <a:miter lim="800000"/>
            <a:headEnd/>
            <a:tailEnd/>
          </a:ln>
        </p:spPr>
      </p:pic>
      <p:pic>
        <p:nvPicPr>
          <p:cNvPr id="64516" name="Picture 3"/>
          <p:cNvPicPr>
            <a:picLocks noChangeAspect="1"/>
          </p:cNvPicPr>
          <p:nvPr/>
        </p:nvPicPr>
        <p:blipFill>
          <a:blip r:embed="rId3" cstate="print"/>
          <a:srcRect/>
          <a:stretch>
            <a:fillRect/>
          </a:stretch>
        </p:blipFill>
        <p:spPr bwMode="auto">
          <a:xfrm>
            <a:off x="5580112" y="4653136"/>
            <a:ext cx="1368425" cy="177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65890" name="Picture 2"/>
          <p:cNvPicPr>
            <a:picLocks noChangeAspect="1" noChangeArrowheads="1"/>
          </p:cNvPicPr>
          <p:nvPr/>
        </p:nvPicPr>
        <p:blipFill>
          <a:blip r:embed="rId2" cstate="print"/>
          <a:srcRect l="26284" t="32110" r="31655" b="29500"/>
          <a:stretch>
            <a:fillRect/>
          </a:stretch>
        </p:blipFill>
        <p:spPr bwMode="auto">
          <a:xfrm>
            <a:off x="0" y="1628800"/>
            <a:ext cx="8840367" cy="4536504"/>
          </a:xfrm>
          <a:prstGeom prst="rect">
            <a:avLst/>
          </a:prstGeom>
          <a:noFill/>
          <a:ln w="9525">
            <a:noFill/>
            <a:miter lim="800000"/>
            <a:headEnd/>
            <a:tailEnd/>
          </a:ln>
        </p:spPr>
      </p:pic>
      <p:sp>
        <p:nvSpPr>
          <p:cNvPr id="2" name="Title 1"/>
          <p:cNvSpPr>
            <a:spLocks noGrp="1"/>
          </p:cNvSpPr>
          <p:nvPr>
            <p:ph type="title"/>
          </p:nvPr>
        </p:nvSpPr>
        <p:spPr>
          <a:xfrm>
            <a:off x="323528" y="4077072"/>
            <a:ext cx="8229600" cy="1143000"/>
          </a:xfrm>
          <a:solidFill>
            <a:srgbClr val="FF0000"/>
          </a:solidFill>
        </p:spPr>
        <p:txBody>
          <a:bodyPr/>
          <a:lstStyle/>
          <a:p>
            <a:r>
              <a:rPr lang="en-GB" dirty="0" smtClean="0"/>
              <a:t>Be warned!</a:t>
            </a:r>
            <a:endParaRPr lang="en-GB" dirty="0"/>
          </a:p>
        </p:txBody>
      </p:sp>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229600" cy="1143000"/>
          </a:xfrm>
        </p:spPr>
        <p:txBody>
          <a:bodyPr>
            <a:normAutofit/>
          </a:bodyPr>
          <a:lstStyle/>
          <a:p>
            <a:r>
              <a:rPr lang="en-GB" sz="6600" b="1" dirty="0" smtClean="0">
                <a:latin typeface="Big Reed Roman" panose="00000400000000000000" pitchFamily="2" charset="0"/>
              </a:rPr>
              <a:t>Interviews </a:t>
            </a:r>
            <a:endParaRPr lang="en-GB" sz="6600" b="1" dirty="0">
              <a:latin typeface="Big Reed Roman" panose="00000400000000000000" pitchFamily="2"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407" y="2060848"/>
            <a:ext cx="58864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6-Point Star 3"/>
          <p:cNvSpPr/>
          <p:nvPr/>
        </p:nvSpPr>
        <p:spPr>
          <a:xfrm>
            <a:off x="6876256" y="4816787"/>
            <a:ext cx="2016224" cy="20162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Big Reed Roman" panose="00000400000000000000" pitchFamily="2" charset="0"/>
              </a:rPr>
              <a:t>Lesson 2</a:t>
            </a:r>
            <a:endParaRPr lang="en-GB" dirty="0">
              <a:solidFill>
                <a:schemeClr val="bg1"/>
              </a:solidFill>
              <a:latin typeface="Big Reed Roman" panose="00000400000000000000" pitchFamily="2" charset="0"/>
            </a:endParaRPr>
          </a:p>
        </p:txBody>
      </p:sp>
      <p:sp>
        <p:nvSpPr>
          <p:cNvPr id="5" name="TextBox 4"/>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304146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8229600" cy="720080"/>
          </a:xfrm>
        </p:spPr>
        <p:txBody>
          <a:bodyPr>
            <a:normAutofit fontScale="90000"/>
          </a:bodyPr>
          <a:lstStyle/>
          <a:p>
            <a:r>
              <a:rPr lang="en-GB" sz="6600" b="1" dirty="0" smtClean="0">
                <a:latin typeface="Big Reed Roman" panose="00000400000000000000" pitchFamily="2" charset="0"/>
              </a:rPr>
              <a:t>Starter </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467544" y="2332037"/>
            <a:ext cx="8229600" cy="4525963"/>
          </a:xfrm>
        </p:spPr>
        <p:txBody>
          <a:bodyPr/>
          <a:lstStyle/>
          <a:p>
            <a:pPr marL="0" indent="0" algn="ctr">
              <a:buNone/>
            </a:pPr>
            <a:r>
              <a:rPr lang="en-GB" dirty="0" smtClean="0"/>
              <a:t>You have 30 seconds to think of as many key terms from methodology that you can.</a:t>
            </a:r>
          </a:p>
          <a:p>
            <a:pPr marL="0" indent="0" algn="ctr">
              <a:buNone/>
            </a:pPr>
            <a:endParaRPr lang="en-GB" dirty="0"/>
          </a:p>
          <a:p>
            <a:pPr marL="0" indent="0" algn="ctr">
              <a:buNone/>
            </a:pPr>
            <a:r>
              <a:rPr lang="en-GB" dirty="0">
                <a:hlinkClick r:id="rId2"/>
              </a:rPr>
              <a:t>http://www.online-stopwatch.com</a:t>
            </a:r>
            <a:r>
              <a:rPr lang="en-GB" dirty="0" smtClean="0">
                <a:hlinkClick r:id="rId2"/>
              </a:rPr>
              <a:t>/</a:t>
            </a:r>
            <a:endParaRPr lang="en-GB" dirty="0" smtClean="0"/>
          </a:p>
          <a:p>
            <a:pPr marL="0" indent="0" algn="ctr">
              <a:buNone/>
            </a:pP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725144"/>
            <a:ext cx="1652191" cy="162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6-Point Star 3"/>
          <p:cNvSpPr/>
          <p:nvPr/>
        </p:nvSpPr>
        <p:spPr>
          <a:xfrm>
            <a:off x="6156176" y="4509120"/>
            <a:ext cx="2520280" cy="2088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Big Reed Roman" panose="00000400000000000000" pitchFamily="2" charset="0"/>
              </a:rPr>
              <a:t>Lesson 1</a:t>
            </a:r>
            <a:endParaRPr lang="en-GB" dirty="0">
              <a:solidFill>
                <a:schemeClr val="bg1"/>
              </a:solidFill>
              <a:latin typeface="Big Reed Roman" panose="00000400000000000000" pitchFamily="2" charset="0"/>
            </a:endParaRPr>
          </a:p>
        </p:txBody>
      </p:sp>
      <p:sp>
        <p:nvSpPr>
          <p:cNvPr id="6" name="TextBox 5"/>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118882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143000"/>
          </a:xfrm>
        </p:spPr>
        <p:txBody>
          <a:bodyPr>
            <a:normAutofit/>
          </a:bodyPr>
          <a:lstStyle/>
          <a:p>
            <a:r>
              <a:rPr lang="en-GB" sz="6600" b="1" dirty="0" smtClean="0">
                <a:latin typeface="Big Reed Roman" panose="00000400000000000000" pitchFamily="2" charset="0"/>
              </a:rPr>
              <a:t>Starter</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467544" y="1988840"/>
            <a:ext cx="8229600" cy="4525963"/>
          </a:xfrm>
        </p:spPr>
        <p:txBody>
          <a:bodyPr/>
          <a:lstStyle/>
          <a:p>
            <a:pPr marL="0" indent="0" algn="ctr">
              <a:buNone/>
            </a:pPr>
            <a:r>
              <a:rPr lang="en-GB" dirty="0" smtClean="0">
                <a:latin typeface="Big Reed Roman" panose="00000400000000000000" pitchFamily="2" charset="0"/>
              </a:rPr>
              <a:t>In pairs interview each other for 2 minutes each. The topic of interest is:</a:t>
            </a:r>
          </a:p>
          <a:p>
            <a:pPr marL="0" indent="0" algn="ctr">
              <a:buNone/>
            </a:pPr>
            <a:endParaRPr lang="en-GB" dirty="0" smtClean="0">
              <a:latin typeface="Big Reed Roman" panose="00000400000000000000" pitchFamily="2" charset="0"/>
            </a:endParaRPr>
          </a:p>
          <a:p>
            <a:pPr marL="0" indent="0" algn="ctr">
              <a:buNone/>
            </a:pPr>
            <a:r>
              <a:rPr lang="en-GB" dirty="0" smtClean="0">
                <a:solidFill>
                  <a:srgbClr val="FF0000"/>
                </a:solidFill>
                <a:latin typeface="Big Reed Roman" panose="00000400000000000000" pitchFamily="2" charset="0"/>
              </a:rPr>
              <a:t>The portrayal of women in the media!</a:t>
            </a:r>
          </a:p>
          <a:p>
            <a:pPr marL="0" indent="0" algn="ctr">
              <a:buNone/>
            </a:pPr>
            <a:endParaRPr lang="en-GB" dirty="0" smtClean="0">
              <a:latin typeface="Big Reed Roman" panose="00000400000000000000" pitchFamily="2" charset="0"/>
            </a:endParaRPr>
          </a:p>
          <a:p>
            <a:pPr marL="0" indent="0" algn="ctr">
              <a:buNone/>
            </a:pPr>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005064"/>
            <a:ext cx="257171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3"/>
          <p:cNvSpPr/>
          <p:nvPr/>
        </p:nvSpPr>
        <p:spPr>
          <a:xfrm>
            <a:off x="251520" y="4365104"/>
            <a:ext cx="4536504" cy="1800200"/>
          </a:xfrm>
          <a:prstGeom prst="cloud">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solidFill>
                  <a:schemeClr val="tx2">
                    <a:lumMod val="75000"/>
                  </a:schemeClr>
                </a:solidFill>
                <a:latin typeface="Big Reed Roman" panose="00000400000000000000" pitchFamily="2" charset="0"/>
              </a:rPr>
              <a:t>What problems did you encounter?</a:t>
            </a:r>
            <a:endParaRPr lang="en-GB" sz="2400" dirty="0">
              <a:solidFill>
                <a:schemeClr val="tx2">
                  <a:lumMod val="75000"/>
                </a:schemeClr>
              </a:solidFill>
              <a:latin typeface="Big Reed Roman" panose="00000400000000000000" pitchFamily="2" charset="0"/>
            </a:endParaRPr>
          </a:p>
        </p:txBody>
      </p:sp>
      <p:sp>
        <p:nvSpPr>
          <p:cNvPr id="6" name="TextBox 5"/>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35686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Big Reed Roman" panose="00000400000000000000" pitchFamily="2" charset="0"/>
              </a:rPr>
              <a:t>Learning objectives </a:t>
            </a:r>
            <a:endParaRPr lang="en-GB" sz="6000" dirty="0">
              <a:latin typeface="Big Reed Roman" panose="00000400000000000000" pitchFamily="2" charset="0"/>
            </a:endParaRPr>
          </a:p>
        </p:txBody>
      </p:sp>
      <p:sp>
        <p:nvSpPr>
          <p:cNvPr id="3" name="Content Placeholder 2"/>
          <p:cNvSpPr>
            <a:spLocks noGrp="1"/>
          </p:cNvSpPr>
          <p:nvPr>
            <p:ph idx="1"/>
          </p:nvPr>
        </p:nvSpPr>
        <p:spPr/>
        <p:txBody>
          <a:bodyPr/>
          <a:lstStyle/>
          <a:p>
            <a:r>
              <a:rPr lang="en-GB" b="1" dirty="0" smtClean="0">
                <a:latin typeface="Big Reed Roman" panose="00000400000000000000" pitchFamily="2" charset="0"/>
              </a:rPr>
              <a:t>Describe</a:t>
            </a:r>
            <a:r>
              <a:rPr lang="en-GB" dirty="0" smtClean="0">
                <a:solidFill>
                  <a:srgbClr val="FF0000"/>
                </a:solidFill>
                <a:latin typeface="Big Reed Roman" panose="00000400000000000000" pitchFamily="2" charset="0"/>
              </a:rPr>
              <a:t> </a:t>
            </a:r>
            <a:r>
              <a:rPr lang="en-GB" dirty="0" smtClean="0">
                <a:latin typeface="Big Reed Roman" panose="00000400000000000000" pitchFamily="2" charset="0"/>
              </a:rPr>
              <a:t>the features of and evaluate 3 types of interviews</a:t>
            </a:r>
          </a:p>
          <a:p>
            <a:r>
              <a:rPr lang="en-GB" b="1" dirty="0" smtClean="0">
                <a:latin typeface="Big Reed Roman" panose="00000400000000000000" pitchFamily="2" charset="0"/>
              </a:rPr>
              <a:t>Identify</a:t>
            </a:r>
            <a:r>
              <a:rPr lang="en-GB" dirty="0" smtClean="0">
                <a:latin typeface="Big Reed Roman" panose="00000400000000000000" pitchFamily="2" charset="0"/>
              </a:rPr>
              <a:t> an appropriate interview type for different types of interview topics/situations</a:t>
            </a:r>
          </a:p>
          <a:p>
            <a:r>
              <a:rPr lang="en-GB" b="1" dirty="0" smtClean="0">
                <a:latin typeface="Big Reed Roman" panose="00000400000000000000" pitchFamily="2" charset="0"/>
              </a:rPr>
              <a:t>Understand</a:t>
            </a:r>
            <a:r>
              <a:rPr lang="en-GB" dirty="0" smtClean="0">
                <a:latin typeface="Big Reed Roman" panose="00000400000000000000" pitchFamily="2" charset="0"/>
              </a:rPr>
              <a:t> why </a:t>
            </a:r>
            <a:r>
              <a:rPr lang="en-GB" dirty="0">
                <a:latin typeface="Big Reed Roman" panose="00000400000000000000" pitchFamily="2" charset="0"/>
              </a:rPr>
              <a:t>social psychologists make use of </a:t>
            </a:r>
            <a:r>
              <a:rPr lang="en-GB" dirty="0" smtClean="0">
                <a:latin typeface="Big Reed Roman" panose="00000400000000000000" pitchFamily="2" charset="0"/>
              </a:rPr>
              <a:t>interviews</a:t>
            </a:r>
            <a:endParaRPr lang="en-GB" dirty="0"/>
          </a:p>
          <a:p>
            <a:endParaRPr lang="en-GB" dirty="0">
              <a:latin typeface="Big Reed Roman" panose="00000400000000000000" pitchFamily="2"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035828"/>
            <a:ext cx="1440160" cy="140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28542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8229600" cy="1143000"/>
          </a:xfrm>
        </p:spPr>
        <p:txBody>
          <a:bodyPr>
            <a:normAutofit fontScale="90000"/>
          </a:bodyPr>
          <a:lstStyle/>
          <a:p>
            <a:r>
              <a:rPr lang="en-GB" b="1" dirty="0">
                <a:latin typeface="Big Reed Roman" panose="00000400000000000000" pitchFamily="2" charset="0"/>
              </a:rPr>
              <a:t>INTERVIEWS</a:t>
            </a:r>
            <a:r>
              <a:rPr lang="en-GB" dirty="0">
                <a:latin typeface="Big Reed Roman" panose="00000400000000000000" pitchFamily="2" charset="0"/>
              </a:rPr>
              <a:t/>
            </a:r>
            <a:br>
              <a:rPr lang="en-GB" dirty="0">
                <a:latin typeface="Big Reed Roman" panose="00000400000000000000" pitchFamily="2" charset="0"/>
              </a:rPr>
            </a:br>
            <a:r>
              <a:rPr lang="en-GB" sz="2700" dirty="0">
                <a:latin typeface="Big Reed Roman" panose="00000400000000000000" pitchFamily="2" charset="0"/>
              </a:rPr>
              <a:t>Researchers can ask closed questions during an interview but you can probe the participant to find out what lies behind superficial attitudes.</a:t>
            </a:r>
            <a:r>
              <a:rPr lang="en-GB" sz="2000" dirty="0"/>
              <a:t/>
            </a:r>
            <a:br>
              <a:rPr lang="en-GB" sz="2000" dirty="0"/>
            </a:br>
            <a:endParaRPr lang="en-GB" sz="2000" dirty="0"/>
          </a:p>
        </p:txBody>
      </p:sp>
      <p:sp>
        <p:nvSpPr>
          <p:cNvPr id="3" name="Content Placeholder 2"/>
          <p:cNvSpPr>
            <a:spLocks noGrp="1"/>
          </p:cNvSpPr>
          <p:nvPr>
            <p:ph idx="1"/>
          </p:nvPr>
        </p:nvSpPr>
        <p:spPr>
          <a:xfrm>
            <a:off x="395536" y="2576661"/>
            <a:ext cx="8229600" cy="4281339"/>
          </a:xfrm>
        </p:spPr>
        <p:txBody>
          <a:bodyPr>
            <a:normAutofit/>
          </a:bodyPr>
          <a:lstStyle/>
          <a:p>
            <a:pPr marL="0" lvl="0" indent="0">
              <a:buNone/>
            </a:pPr>
            <a:r>
              <a:rPr lang="en-GB" b="1" dirty="0" smtClean="0">
                <a:latin typeface="Big Reed Roman" panose="00000400000000000000" pitchFamily="2" charset="0"/>
              </a:rPr>
              <a:t>Interviews come in three forms:</a:t>
            </a:r>
          </a:p>
          <a:p>
            <a:pPr lvl="0"/>
            <a:r>
              <a:rPr lang="en-GB" b="1" dirty="0" smtClean="0">
                <a:solidFill>
                  <a:srgbClr val="FF0000"/>
                </a:solidFill>
                <a:latin typeface="Big Reed Roman" panose="00000400000000000000" pitchFamily="2" charset="0"/>
              </a:rPr>
              <a:t>Unstructured </a:t>
            </a:r>
            <a:r>
              <a:rPr lang="en-GB" b="1" dirty="0">
                <a:solidFill>
                  <a:srgbClr val="FF0000"/>
                </a:solidFill>
                <a:latin typeface="Big Reed Roman" panose="00000400000000000000" pitchFamily="2" charset="0"/>
              </a:rPr>
              <a:t>interviews</a:t>
            </a:r>
            <a:r>
              <a:rPr lang="en-GB" dirty="0">
                <a:solidFill>
                  <a:srgbClr val="FF0000"/>
                </a:solidFill>
                <a:latin typeface="Big Reed Roman" panose="00000400000000000000" pitchFamily="2" charset="0"/>
              </a:rPr>
              <a:t> </a:t>
            </a:r>
            <a:endParaRPr lang="en-GB" dirty="0" smtClean="0">
              <a:solidFill>
                <a:srgbClr val="FF0000"/>
              </a:solidFill>
              <a:latin typeface="Big Reed Roman" panose="00000400000000000000" pitchFamily="2" charset="0"/>
            </a:endParaRPr>
          </a:p>
          <a:p>
            <a:pPr lvl="0"/>
            <a:r>
              <a:rPr lang="en-GB" b="1" dirty="0" smtClean="0">
                <a:solidFill>
                  <a:srgbClr val="FF0000"/>
                </a:solidFill>
                <a:latin typeface="Big Reed Roman" panose="00000400000000000000" pitchFamily="2" charset="0"/>
              </a:rPr>
              <a:t>Structured interview</a:t>
            </a:r>
            <a:r>
              <a:rPr lang="en-GB" dirty="0">
                <a:solidFill>
                  <a:srgbClr val="FF0000"/>
                </a:solidFill>
                <a:latin typeface="Big Reed Roman" panose="00000400000000000000" pitchFamily="2" charset="0"/>
              </a:rPr>
              <a:t>s</a:t>
            </a:r>
            <a:endParaRPr lang="en-GB" dirty="0" smtClean="0">
              <a:solidFill>
                <a:srgbClr val="FF0000"/>
              </a:solidFill>
              <a:latin typeface="Big Reed Roman" panose="00000400000000000000" pitchFamily="2" charset="0"/>
            </a:endParaRPr>
          </a:p>
          <a:p>
            <a:pPr lvl="0"/>
            <a:r>
              <a:rPr lang="en-GB" b="1" dirty="0" smtClean="0">
                <a:solidFill>
                  <a:srgbClr val="FF0000"/>
                </a:solidFill>
                <a:latin typeface="Big Reed Roman" panose="00000400000000000000" pitchFamily="2" charset="0"/>
              </a:rPr>
              <a:t>Semi-structured interviews</a:t>
            </a:r>
          </a:p>
          <a:p>
            <a:pPr lvl="0"/>
            <a:endParaRPr lang="en-GB" b="1" dirty="0">
              <a:latin typeface="Big Reed Roman" panose="00000400000000000000" pitchFamily="2" charset="0"/>
            </a:endParaRPr>
          </a:p>
          <a:p>
            <a:pPr marL="0" lvl="0" indent="0" algn="ctr">
              <a:buNone/>
            </a:pPr>
            <a:r>
              <a:rPr lang="en-GB" b="1" dirty="0" smtClean="0">
                <a:latin typeface="Big Reed Roman" panose="00000400000000000000" pitchFamily="2" charset="0"/>
              </a:rPr>
              <a:t>Which type do you think you had when you were interviewed to come into the Sixth Form?</a:t>
            </a:r>
          </a:p>
          <a:p>
            <a:pPr marL="0" lvl="0" indent="0" algn="ctr">
              <a:buNone/>
            </a:pPr>
            <a:endParaRPr lang="en-GB" b="1" dirty="0"/>
          </a:p>
          <a:p>
            <a:pPr marL="0" lvl="0" indent="0" algn="ctr">
              <a:buNone/>
            </a:pPr>
            <a:endParaRPr lang="en-GB" dirty="0"/>
          </a:p>
        </p:txBody>
      </p:sp>
      <p:sp>
        <p:nvSpPr>
          <p:cNvPr id="4" name="TextBox 3"/>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362083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lstStyle/>
          <a:p>
            <a:r>
              <a:rPr lang="en-GB" b="1" dirty="0" smtClean="0">
                <a:latin typeface="Big Reed Roman" panose="00000400000000000000" pitchFamily="2" charset="0"/>
              </a:rPr>
              <a:t>Watch this YouTube clip</a:t>
            </a:r>
            <a:endParaRPr lang="en-GB" b="1" dirty="0">
              <a:latin typeface="Big Reed Roman" panose="00000400000000000000" pitchFamily="2" charset="0"/>
            </a:endParaRPr>
          </a:p>
        </p:txBody>
      </p:sp>
      <p:sp>
        <p:nvSpPr>
          <p:cNvPr id="3" name="Content Placeholder 2"/>
          <p:cNvSpPr>
            <a:spLocks noGrp="1"/>
          </p:cNvSpPr>
          <p:nvPr>
            <p:ph idx="1"/>
          </p:nvPr>
        </p:nvSpPr>
        <p:spPr>
          <a:xfrm>
            <a:off x="467544" y="2332037"/>
            <a:ext cx="8229600" cy="4525963"/>
          </a:xfrm>
        </p:spPr>
        <p:txBody>
          <a:bodyPr/>
          <a:lstStyle/>
          <a:p>
            <a:pPr marL="0" lvl="0" indent="0">
              <a:buNone/>
            </a:pPr>
            <a:r>
              <a:rPr lang="en-GB" dirty="0" smtClean="0">
                <a:latin typeface="Big Reed Roman" panose="00000400000000000000" pitchFamily="2" charset="0"/>
              </a:rPr>
              <a:t>https://www.youtube.com/watch?v=iIJ4zTe-eDU</a:t>
            </a:r>
          </a:p>
          <a:p>
            <a:pPr marL="0" indent="0" algn="ctr">
              <a:buNone/>
            </a:pPr>
            <a:r>
              <a:rPr lang="en-GB" dirty="0" smtClean="0">
                <a:latin typeface="Big Reed Roman" panose="00000400000000000000" pitchFamily="2" charset="0"/>
              </a:rPr>
              <a:t>Count how many open and closed questions are used in this interview.</a:t>
            </a:r>
            <a:endParaRPr lang="en-GB" dirty="0">
              <a:latin typeface="Big Reed Roman" panose="00000400000000000000" pitchFamily="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581128"/>
            <a:ext cx="3048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1156409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1143000"/>
          </a:xfrm>
        </p:spPr>
        <p:txBody>
          <a:bodyPr>
            <a:normAutofit/>
          </a:bodyPr>
          <a:lstStyle/>
          <a:p>
            <a:r>
              <a:rPr lang="en-GB" sz="6600" b="1" dirty="0" smtClean="0">
                <a:latin typeface="Big Reed Roman" panose="00000400000000000000" pitchFamily="2" charset="0"/>
              </a:rPr>
              <a:t>Interviews</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467544" y="2492896"/>
            <a:ext cx="8229600" cy="5256584"/>
          </a:xfrm>
        </p:spPr>
        <p:txBody>
          <a:bodyPr>
            <a:normAutofit/>
          </a:bodyPr>
          <a:lstStyle/>
          <a:p>
            <a:pPr marL="0" indent="0">
              <a:buNone/>
            </a:pPr>
            <a:r>
              <a:rPr lang="en-GB" dirty="0">
                <a:latin typeface="Big Reed Roman" panose="00000400000000000000" pitchFamily="2" charset="0"/>
              </a:rPr>
              <a:t>Interviews mainly gather </a:t>
            </a:r>
            <a:r>
              <a:rPr lang="en-GB" dirty="0" smtClean="0">
                <a:solidFill>
                  <a:srgbClr val="FF0000"/>
                </a:solidFill>
                <a:latin typeface="Big Reed Roman" panose="00000400000000000000" pitchFamily="2" charset="0"/>
              </a:rPr>
              <a:t>qualitative</a:t>
            </a:r>
            <a:r>
              <a:rPr lang="en-GB" dirty="0" smtClean="0">
                <a:latin typeface="Big Reed Roman" panose="00000400000000000000" pitchFamily="2" charset="0"/>
              </a:rPr>
              <a:t> data</a:t>
            </a:r>
            <a:r>
              <a:rPr lang="en-GB" dirty="0">
                <a:latin typeface="Big Reed Roman" panose="00000400000000000000" pitchFamily="2" charset="0"/>
              </a:rPr>
              <a:t>, and so are used when in-depth data is required. </a:t>
            </a:r>
            <a:endParaRPr lang="en-GB" dirty="0" smtClean="0">
              <a:latin typeface="Big Reed Roman" panose="00000400000000000000" pitchFamily="2" charset="0"/>
            </a:endParaRPr>
          </a:p>
          <a:p>
            <a:pPr marL="0" indent="0">
              <a:buNone/>
            </a:pPr>
            <a:r>
              <a:rPr lang="en-GB" dirty="0" smtClean="0">
                <a:latin typeface="Big Reed Roman" panose="00000400000000000000" pitchFamily="2" charset="0"/>
              </a:rPr>
              <a:t>There is </a:t>
            </a:r>
            <a:r>
              <a:rPr lang="en-GB" dirty="0">
                <a:latin typeface="Big Reed Roman" panose="00000400000000000000" pitchFamily="2" charset="0"/>
              </a:rPr>
              <a:t>likely to be some quantitative data e.g. age, or yes/no questions. </a:t>
            </a:r>
            <a:endParaRPr lang="en-GB" dirty="0" smtClean="0">
              <a:latin typeface="Big Reed Roman" panose="00000400000000000000" pitchFamily="2" charset="0"/>
            </a:endParaRPr>
          </a:p>
          <a:p>
            <a:pPr marL="0" indent="0">
              <a:buNone/>
            </a:pPr>
            <a:r>
              <a:rPr lang="en-GB" dirty="0" smtClean="0">
                <a:latin typeface="Big Reed Roman" panose="00000400000000000000" pitchFamily="2" charset="0"/>
              </a:rPr>
              <a:t>The </a:t>
            </a:r>
            <a:r>
              <a:rPr lang="en-GB" dirty="0">
                <a:latin typeface="Big Reed Roman" panose="00000400000000000000" pitchFamily="2" charset="0"/>
              </a:rPr>
              <a:t>more </a:t>
            </a:r>
            <a:r>
              <a:rPr lang="en-GB" b="1" dirty="0">
                <a:latin typeface="Big Reed Roman" panose="00000400000000000000" pitchFamily="2" charset="0"/>
              </a:rPr>
              <a:t>structured</a:t>
            </a:r>
            <a:r>
              <a:rPr lang="en-GB" dirty="0">
                <a:latin typeface="Big Reed Roman" panose="00000400000000000000" pitchFamily="2" charset="0"/>
              </a:rPr>
              <a:t> an interview is, the more likely it is to include </a:t>
            </a:r>
            <a:r>
              <a:rPr lang="en-GB" b="1" dirty="0">
                <a:latin typeface="Big Reed Roman" panose="00000400000000000000" pitchFamily="2" charset="0"/>
              </a:rPr>
              <a:t>quantitative data. </a:t>
            </a:r>
            <a:r>
              <a:rPr lang="en-GB" dirty="0" smtClean="0">
                <a:latin typeface="Big Reed Roman" panose="00000400000000000000" pitchFamily="2" charset="0"/>
              </a:rPr>
              <a:t>The less </a:t>
            </a:r>
            <a:r>
              <a:rPr lang="en-GB" dirty="0" smtClean="0">
                <a:solidFill>
                  <a:srgbClr val="FF0000"/>
                </a:solidFill>
                <a:latin typeface="Big Reed Roman" panose="00000400000000000000" pitchFamily="2" charset="0"/>
              </a:rPr>
              <a:t>structured</a:t>
            </a:r>
            <a:r>
              <a:rPr lang="en-GB" dirty="0" smtClean="0">
                <a:latin typeface="Big Reed Roman" panose="00000400000000000000" pitchFamily="2" charset="0"/>
              </a:rPr>
              <a:t> an interviews is the </a:t>
            </a:r>
            <a:r>
              <a:rPr lang="en-GB" dirty="0">
                <a:latin typeface="Big Reed Roman" panose="00000400000000000000" pitchFamily="2" charset="0"/>
              </a:rPr>
              <a:t>more likely </a:t>
            </a:r>
            <a:r>
              <a:rPr lang="en-GB" dirty="0" smtClean="0">
                <a:latin typeface="Big Reed Roman" panose="00000400000000000000" pitchFamily="2" charset="0"/>
              </a:rPr>
              <a:t>it is to </a:t>
            </a:r>
            <a:r>
              <a:rPr lang="en-GB" dirty="0">
                <a:latin typeface="Big Reed Roman" panose="00000400000000000000" pitchFamily="2" charset="0"/>
              </a:rPr>
              <a:t>generate </a:t>
            </a:r>
            <a:r>
              <a:rPr lang="en-GB" b="1" dirty="0">
                <a:latin typeface="Big Reed Roman" panose="00000400000000000000" pitchFamily="2" charset="0"/>
              </a:rPr>
              <a:t>qualitative data</a:t>
            </a:r>
            <a:r>
              <a:rPr lang="en-GB" b="1" dirty="0" smtClean="0">
                <a:latin typeface="Big Reed Roman" panose="00000400000000000000" pitchFamily="2" charset="0"/>
              </a:rPr>
              <a:t>.</a:t>
            </a:r>
          </a:p>
          <a:p>
            <a:pPr marL="0" indent="0" algn="ctr">
              <a:buNone/>
            </a:pPr>
            <a:r>
              <a:rPr lang="en-GB" b="1" dirty="0" smtClean="0">
                <a:solidFill>
                  <a:srgbClr val="FF0000"/>
                </a:solidFill>
                <a:latin typeface="Big Reed Roman" panose="00000400000000000000" pitchFamily="2" charset="0"/>
              </a:rPr>
              <a:t>Read the rest of the section in your booklet</a:t>
            </a:r>
            <a:endParaRPr lang="en-GB" dirty="0">
              <a:solidFill>
                <a:srgbClr val="FF0000"/>
              </a:solidFill>
              <a:latin typeface="Big Reed Roman" panose="00000400000000000000" pitchFamily="2" charset="0"/>
            </a:endParaRPr>
          </a:p>
          <a:p>
            <a:endParaRPr lang="en-GB" dirty="0"/>
          </a:p>
        </p:txBody>
      </p:sp>
      <p:pic>
        <p:nvPicPr>
          <p:cNvPr id="6146" name="Picture 2" descr="http://geeks4share.com/wp-content/uploads/2011/03/Int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1196752"/>
            <a:ext cx="1296144" cy="12609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1040964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8229600" cy="1143000"/>
          </a:xfrm>
        </p:spPr>
        <p:txBody>
          <a:bodyPr>
            <a:normAutofit/>
          </a:bodyPr>
          <a:lstStyle/>
          <a:p>
            <a:r>
              <a:rPr lang="en-GB" sz="6000" b="1" dirty="0" smtClean="0">
                <a:latin typeface="Big Reed Roman" panose="00000400000000000000" pitchFamily="2" charset="0"/>
              </a:rPr>
              <a:t>Features of Interviews</a:t>
            </a:r>
            <a:endParaRPr lang="en-GB" sz="6000" b="1" dirty="0">
              <a:latin typeface="Big Reed Roman"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9358113"/>
              </p:ext>
            </p:extLst>
          </p:nvPr>
        </p:nvGraphicFramePr>
        <p:xfrm>
          <a:off x="539552" y="3068960"/>
          <a:ext cx="8229600" cy="31140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dirty="0"/>
                    </a:p>
                  </a:txBody>
                  <a:tcPr/>
                </a:tc>
                <a:tc>
                  <a:txBody>
                    <a:bodyPr/>
                    <a:lstStyle/>
                    <a:p>
                      <a:r>
                        <a:rPr lang="en-GB" dirty="0" smtClean="0"/>
                        <a:t>Features </a:t>
                      </a:r>
                      <a:endParaRPr lang="en-GB" dirty="0"/>
                    </a:p>
                  </a:txBody>
                  <a:tcPr/>
                </a:tc>
                <a:tc>
                  <a:txBody>
                    <a:bodyPr/>
                    <a:lstStyle/>
                    <a:p>
                      <a:r>
                        <a:rPr lang="en-GB" dirty="0" smtClean="0"/>
                        <a:t>Strengths </a:t>
                      </a:r>
                      <a:endParaRPr lang="en-GB" dirty="0"/>
                    </a:p>
                  </a:txBody>
                  <a:tcPr/>
                </a:tc>
                <a:tc>
                  <a:txBody>
                    <a:bodyPr/>
                    <a:lstStyle/>
                    <a:p>
                      <a:r>
                        <a:rPr lang="en-GB" dirty="0" smtClean="0"/>
                        <a:t>Weaknesses</a:t>
                      </a:r>
                      <a:r>
                        <a:rPr lang="en-GB" baseline="0" dirty="0" smtClean="0"/>
                        <a:t> </a:t>
                      </a:r>
                      <a:endParaRPr lang="en-GB" dirty="0"/>
                    </a:p>
                  </a:txBody>
                  <a:tcPr/>
                </a:tc>
              </a:tr>
              <a:tr h="370840">
                <a:tc>
                  <a:txBody>
                    <a:bodyPr/>
                    <a:lstStyle/>
                    <a:p>
                      <a:r>
                        <a:rPr lang="en-GB" dirty="0" smtClean="0"/>
                        <a:t>Structured interviews </a:t>
                      </a:r>
                      <a:endParaRPr lang="en-GB" dirty="0"/>
                    </a:p>
                  </a:txBody>
                  <a:tcPr/>
                </a:tc>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Semi-structured interviews</a:t>
                      </a:r>
                      <a:r>
                        <a:rPr lang="en-GB" baseline="0" dirty="0" smtClean="0"/>
                        <a:t> </a:t>
                      </a:r>
                      <a:endParaRPr lang="en-GB" dirty="0"/>
                    </a:p>
                  </a:txBody>
                  <a:tcPr/>
                </a:tc>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Unstructured interviews </a:t>
                      </a:r>
                      <a:endParaRPr lang="en-GB" dirty="0"/>
                    </a:p>
                  </a:txBody>
                  <a:tcPr/>
                </a:tc>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
        <p:nvSpPr>
          <p:cNvPr id="6" name="Line Callout 2 5"/>
          <p:cNvSpPr/>
          <p:nvPr/>
        </p:nvSpPr>
        <p:spPr>
          <a:xfrm>
            <a:off x="4348136" y="1844806"/>
            <a:ext cx="2384104" cy="936104"/>
          </a:xfrm>
          <a:prstGeom prst="borderCallout2">
            <a:avLst>
              <a:gd name="adj1" fmla="val 18750"/>
              <a:gd name="adj2" fmla="val -8333"/>
              <a:gd name="adj3" fmla="val 18750"/>
              <a:gd name="adj4" fmla="val -16667"/>
              <a:gd name="adj5" fmla="val 137399"/>
              <a:gd name="adj6" fmla="val -24858"/>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75000"/>
                  </a:schemeClr>
                </a:solidFill>
                <a:latin typeface="Big Reed Roman" panose="00000400000000000000" pitchFamily="2" charset="0"/>
              </a:rPr>
              <a:t>Complete part 1 of this table, for each type of Interview</a:t>
            </a:r>
            <a:endParaRPr lang="en-GB" dirty="0">
              <a:solidFill>
                <a:schemeClr val="tx2">
                  <a:lumMod val="75000"/>
                </a:schemeClr>
              </a:solidFill>
              <a:latin typeface="Big Reed Roman" panose="00000400000000000000" pitchFamily="2" charset="0"/>
            </a:endParaRPr>
          </a:p>
        </p:txBody>
      </p:sp>
      <p:sp>
        <p:nvSpPr>
          <p:cNvPr id="7" name="TextBox 6"/>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2762685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t>Issues to consider- participants should see:</a:t>
            </a:r>
            <a:endParaRPr lang="en-GB" dirty="0" smtClean="0"/>
          </a:p>
          <a:p>
            <a:pPr lvl="0"/>
            <a:r>
              <a:rPr lang="en-GB" dirty="0" smtClean="0"/>
              <a:t>The </a:t>
            </a:r>
            <a:r>
              <a:rPr lang="en-GB" b="1" dirty="0" smtClean="0"/>
              <a:t>interview schedule</a:t>
            </a:r>
            <a:r>
              <a:rPr lang="en-GB" dirty="0" smtClean="0"/>
              <a:t> (a set of questions and the time required).</a:t>
            </a:r>
          </a:p>
          <a:p>
            <a:pPr lvl="0"/>
            <a:r>
              <a:rPr lang="en-GB" dirty="0" smtClean="0"/>
              <a:t>The chosen format for </a:t>
            </a:r>
            <a:r>
              <a:rPr lang="en-GB" b="1" dirty="0" smtClean="0"/>
              <a:t>recording</a:t>
            </a:r>
            <a:r>
              <a:rPr lang="en-GB" dirty="0" smtClean="0"/>
              <a:t> the interview.</a:t>
            </a:r>
          </a:p>
          <a:p>
            <a:pPr lvl="0"/>
            <a:r>
              <a:rPr lang="en-GB" dirty="0" smtClean="0"/>
              <a:t>The full </a:t>
            </a:r>
            <a:r>
              <a:rPr lang="en-GB" b="1" dirty="0" smtClean="0"/>
              <a:t>transcript</a:t>
            </a:r>
            <a:r>
              <a:rPr lang="en-GB" dirty="0" smtClean="0"/>
              <a:t> of the interview (and agree with what has been recorded).</a:t>
            </a:r>
          </a:p>
          <a:p>
            <a:endParaRPr lang="en-GB" dirty="0"/>
          </a:p>
        </p:txBody>
      </p:sp>
      <p:sp>
        <p:nvSpPr>
          <p:cNvPr id="4" name="TextBox 3"/>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GB" b="1" u="sng" dirty="0" smtClean="0"/>
              <a:t>Subjectivity and objectivity</a:t>
            </a:r>
            <a:endParaRPr lang="en-GB" u="sng" dirty="0" smtClean="0"/>
          </a:p>
          <a:p>
            <a:r>
              <a:rPr lang="en-GB" dirty="0" smtClean="0"/>
              <a:t>In all research, the researcher can cause </a:t>
            </a:r>
            <a:r>
              <a:rPr lang="en-GB" b="1" dirty="0" smtClean="0"/>
              <a:t>bias.</a:t>
            </a:r>
            <a:r>
              <a:rPr lang="en-GB" dirty="0" smtClean="0"/>
              <a:t>  </a:t>
            </a:r>
            <a:r>
              <a:rPr lang="en-GB" b="1" dirty="0" smtClean="0">
                <a:solidFill>
                  <a:srgbClr val="FF0000"/>
                </a:solidFill>
              </a:rPr>
              <a:t>Social desirability, demand characteristics </a:t>
            </a:r>
            <a:r>
              <a:rPr lang="en-GB" dirty="0" smtClean="0"/>
              <a:t>and</a:t>
            </a:r>
            <a:r>
              <a:rPr lang="en-GB" b="1" dirty="0" smtClean="0"/>
              <a:t> </a:t>
            </a:r>
            <a:r>
              <a:rPr lang="en-GB" b="1" dirty="0" smtClean="0">
                <a:solidFill>
                  <a:srgbClr val="FF0000"/>
                </a:solidFill>
              </a:rPr>
              <a:t>response bias</a:t>
            </a:r>
            <a:r>
              <a:rPr lang="en-GB" dirty="0" smtClean="0">
                <a:solidFill>
                  <a:srgbClr val="FF0000"/>
                </a:solidFill>
              </a:rPr>
              <a:t> </a:t>
            </a:r>
            <a:r>
              <a:rPr lang="en-GB" dirty="0" smtClean="0"/>
              <a:t>can all affect interviews. </a:t>
            </a:r>
          </a:p>
          <a:p>
            <a:r>
              <a:rPr lang="en-GB" dirty="0" smtClean="0"/>
              <a:t>Researchers can cause bias by interpreting the results using their own views </a:t>
            </a:r>
            <a:r>
              <a:rPr lang="en-GB" b="1" dirty="0" smtClean="0">
                <a:solidFill>
                  <a:srgbClr val="FF0000"/>
                </a:solidFill>
              </a:rPr>
              <a:t>(subjectivity)</a:t>
            </a:r>
            <a:r>
              <a:rPr lang="en-GB" dirty="0" smtClean="0">
                <a:solidFill>
                  <a:srgbClr val="FF0000"/>
                </a:solidFill>
              </a:rPr>
              <a:t>. </a:t>
            </a:r>
            <a:r>
              <a:rPr lang="en-GB" b="1" dirty="0" smtClean="0">
                <a:solidFill>
                  <a:srgbClr val="FF0000"/>
                </a:solidFill>
              </a:rPr>
              <a:t>Objectivity</a:t>
            </a:r>
            <a:r>
              <a:rPr lang="en-GB" b="1" dirty="0" smtClean="0"/>
              <a:t> </a:t>
            </a:r>
            <a:r>
              <a:rPr lang="en-GB" dirty="0" smtClean="0"/>
              <a:t>is when there is no bias affecting the results. Scientific studies must be objective.</a:t>
            </a:r>
          </a:p>
          <a:p>
            <a:endParaRPr lang="en-GB" dirty="0"/>
          </a:p>
        </p:txBody>
      </p:sp>
      <p:sp>
        <p:nvSpPr>
          <p:cNvPr id="4" name="TextBox 3"/>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normAutofit/>
          </a:bodyPr>
          <a:lstStyle/>
          <a:p>
            <a:r>
              <a:rPr lang="en-GB" sz="5400" b="1" dirty="0" smtClean="0">
                <a:latin typeface="Big Reed Roman" panose="00000400000000000000" pitchFamily="2" charset="0"/>
              </a:rPr>
              <a:t>Getting you thinking!</a:t>
            </a:r>
            <a:endParaRPr lang="en-GB" sz="5400" b="1" dirty="0">
              <a:latin typeface="Big Reed Roman" panose="00000400000000000000" pitchFamily="2" charset="0"/>
            </a:endParaRPr>
          </a:p>
        </p:txBody>
      </p:sp>
      <p:sp>
        <p:nvSpPr>
          <p:cNvPr id="3" name="Content Placeholder 2"/>
          <p:cNvSpPr>
            <a:spLocks noGrp="1"/>
          </p:cNvSpPr>
          <p:nvPr>
            <p:ph idx="1"/>
          </p:nvPr>
        </p:nvSpPr>
        <p:spPr/>
        <p:txBody>
          <a:bodyPr/>
          <a:lstStyle/>
          <a:p>
            <a:endParaRPr lang="en-GB" dirty="0"/>
          </a:p>
        </p:txBody>
      </p:sp>
      <p:sp>
        <p:nvSpPr>
          <p:cNvPr id="4" name="Oval 3"/>
          <p:cNvSpPr/>
          <p:nvPr/>
        </p:nvSpPr>
        <p:spPr>
          <a:xfrm>
            <a:off x="2843808" y="2564904"/>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Big Reed Roman" panose="00000400000000000000" pitchFamily="2" charset="0"/>
              </a:rPr>
              <a:t>Strengths and weaknesses of interviews</a:t>
            </a:r>
            <a:endParaRPr lang="en-GB" sz="2400" dirty="0">
              <a:latin typeface="Big Reed Roman" panose="00000400000000000000" pitchFamily="2" charset="0"/>
            </a:endParaRPr>
          </a:p>
        </p:txBody>
      </p:sp>
      <p:cxnSp>
        <p:nvCxnSpPr>
          <p:cNvPr id="6" name="Straight Arrow Connector 5"/>
          <p:cNvCxnSpPr>
            <a:stCxn id="4" idx="7"/>
          </p:cNvCxnSpPr>
          <p:nvPr/>
        </p:nvCxnSpPr>
        <p:spPr>
          <a:xfrm flipV="1">
            <a:off x="6101330" y="2420888"/>
            <a:ext cx="558902" cy="470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p:cNvCxnSpPr>
          <p:nvPr/>
        </p:nvCxnSpPr>
        <p:spPr>
          <a:xfrm>
            <a:off x="6660232" y="368102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5"/>
          </p:cNvCxnSpPr>
          <p:nvPr/>
        </p:nvCxnSpPr>
        <p:spPr>
          <a:xfrm>
            <a:off x="6101330" y="4470247"/>
            <a:ext cx="774926" cy="542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52020" y="479715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52020" y="206084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907704" y="368102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p:cNvCxnSpPr>
          <p:nvPr/>
        </p:nvCxnSpPr>
        <p:spPr>
          <a:xfrm flipH="1" flipV="1">
            <a:off x="3059832" y="2420888"/>
            <a:ext cx="342878" cy="470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H="1">
            <a:off x="2843808" y="4470247"/>
            <a:ext cx="558902" cy="542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15" name="TextBox 1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3783285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u="sng" dirty="0">
                <a:latin typeface="Big Reed Roman" panose="00000400000000000000" pitchFamily="2" charset="0"/>
              </a:rPr>
              <a:t>EVALUATION OF INTERVIEWS</a:t>
            </a:r>
            <a:r>
              <a:rPr lang="en-GB" b="1" dirty="0"/>
              <a:t/>
            </a:r>
            <a:br>
              <a:rPr lang="en-GB" b="1" dirty="0"/>
            </a:br>
            <a:endParaRPr lang="en-GB" dirty="0"/>
          </a:p>
        </p:txBody>
      </p:sp>
      <p:sp>
        <p:nvSpPr>
          <p:cNvPr id="3" name="Content Placeholder 2"/>
          <p:cNvSpPr>
            <a:spLocks noGrp="1"/>
          </p:cNvSpPr>
          <p:nvPr>
            <p:ph idx="1"/>
          </p:nvPr>
        </p:nvSpPr>
        <p:spPr>
          <a:xfrm>
            <a:off x="457200" y="908720"/>
            <a:ext cx="8229600" cy="5949280"/>
          </a:xfrm>
        </p:spPr>
        <p:txBody>
          <a:bodyPr>
            <a:normAutofit fontScale="92500"/>
          </a:bodyPr>
          <a:lstStyle/>
          <a:p>
            <a:pPr marL="0" indent="0" algn="ctr">
              <a:buNone/>
            </a:pPr>
            <a:r>
              <a:rPr lang="en-GB" b="1" u="sng" dirty="0">
                <a:latin typeface="Big Reed Roman" panose="00000400000000000000" pitchFamily="2" charset="0"/>
              </a:rPr>
              <a:t>STRENGTHS</a:t>
            </a:r>
            <a:r>
              <a:rPr lang="en-GB" b="1" dirty="0">
                <a:latin typeface="Big Reed Roman" panose="00000400000000000000" pitchFamily="2" charset="0"/>
              </a:rPr>
              <a:t> </a:t>
            </a:r>
          </a:p>
          <a:p>
            <a:r>
              <a:rPr lang="en-GB" dirty="0" smtClean="0">
                <a:solidFill>
                  <a:srgbClr val="FF0000"/>
                </a:solidFill>
                <a:latin typeface="Big Reed Roman" panose="00000400000000000000" pitchFamily="2" charset="0"/>
              </a:rPr>
              <a:t>interviews </a:t>
            </a:r>
            <a:r>
              <a:rPr lang="en-GB" dirty="0">
                <a:solidFill>
                  <a:srgbClr val="FF0000"/>
                </a:solidFill>
                <a:latin typeface="Big Reed Roman" panose="00000400000000000000" pitchFamily="2" charset="0"/>
              </a:rPr>
              <a:t>enable a large amount of data to be collected </a:t>
            </a:r>
            <a:r>
              <a:rPr lang="en-GB" dirty="0">
                <a:solidFill>
                  <a:schemeClr val="accent1"/>
                </a:solidFill>
                <a:latin typeface="Big Reed Roman" panose="00000400000000000000" pitchFamily="2" charset="0"/>
              </a:rPr>
              <a:t>which is </a:t>
            </a:r>
            <a:r>
              <a:rPr lang="en-GB" b="1" dirty="0">
                <a:solidFill>
                  <a:schemeClr val="accent1"/>
                </a:solidFill>
                <a:latin typeface="Big Reed Roman" panose="00000400000000000000" pitchFamily="2" charset="0"/>
              </a:rPr>
              <a:t>descriptive</a:t>
            </a:r>
            <a:r>
              <a:rPr lang="en-GB" dirty="0">
                <a:solidFill>
                  <a:schemeClr val="accent1"/>
                </a:solidFill>
                <a:latin typeface="Big Reed Roman" panose="00000400000000000000" pitchFamily="2" charset="0"/>
              </a:rPr>
              <a:t> and may give a better picture of what is going on in real life </a:t>
            </a:r>
            <a:r>
              <a:rPr lang="en-GB" dirty="0">
                <a:solidFill>
                  <a:schemeClr val="accent3">
                    <a:lumMod val="75000"/>
                  </a:schemeClr>
                </a:solidFill>
                <a:latin typeface="Big Reed Roman" panose="00000400000000000000" pitchFamily="2" charset="0"/>
              </a:rPr>
              <a:t>so are </a:t>
            </a:r>
            <a:r>
              <a:rPr lang="en-GB" b="1" dirty="0">
                <a:solidFill>
                  <a:schemeClr val="accent3">
                    <a:lumMod val="75000"/>
                  </a:schemeClr>
                </a:solidFill>
                <a:latin typeface="Big Reed Roman" panose="00000400000000000000" pitchFamily="2" charset="0"/>
              </a:rPr>
              <a:t>valid</a:t>
            </a:r>
            <a:r>
              <a:rPr lang="en-GB" dirty="0">
                <a:solidFill>
                  <a:schemeClr val="accent3">
                    <a:lumMod val="75000"/>
                  </a:schemeClr>
                </a:solidFill>
                <a:latin typeface="Big Reed Roman" panose="00000400000000000000" pitchFamily="2" charset="0"/>
              </a:rPr>
              <a:t> to what is being studied</a:t>
            </a:r>
            <a:endParaRPr lang="en-GB" b="1" dirty="0">
              <a:solidFill>
                <a:schemeClr val="accent3">
                  <a:lumMod val="75000"/>
                </a:schemeClr>
              </a:solidFill>
              <a:latin typeface="Big Reed Roman" panose="00000400000000000000" pitchFamily="2" charset="0"/>
            </a:endParaRPr>
          </a:p>
          <a:p>
            <a:r>
              <a:rPr lang="en-GB" dirty="0" smtClean="0">
                <a:solidFill>
                  <a:srgbClr val="FF0000"/>
                </a:solidFill>
                <a:latin typeface="Big Reed Roman" panose="00000400000000000000" pitchFamily="2" charset="0"/>
              </a:rPr>
              <a:t>interviews </a:t>
            </a:r>
            <a:r>
              <a:rPr lang="en-GB" dirty="0">
                <a:solidFill>
                  <a:srgbClr val="FF0000"/>
                </a:solidFill>
                <a:latin typeface="Big Reed Roman" panose="00000400000000000000" pitchFamily="2" charset="0"/>
              </a:rPr>
              <a:t>give access to information which is not available through direct </a:t>
            </a:r>
            <a:r>
              <a:rPr lang="en-GB" b="1" dirty="0">
                <a:solidFill>
                  <a:srgbClr val="FF0000"/>
                </a:solidFill>
                <a:latin typeface="Big Reed Roman" panose="00000400000000000000" pitchFamily="2" charset="0"/>
              </a:rPr>
              <a:t>observation</a:t>
            </a:r>
            <a:r>
              <a:rPr lang="en-GB" dirty="0">
                <a:latin typeface="Big Reed Roman" panose="00000400000000000000" pitchFamily="2" charset="0"/>
              </a:rPr>
              <a:t>, </a:t>
            </a:r>
            <a:r>
              <a:rPr lang="en-GB" dirty="0">
                <a:solidFill>
                  <a:schemeClr val="tx2">
                    <a:lumMod val="60000"/>
                    <a:lumOff val="40000"/>
                  </a:schemeClr>
                </a:solidFill>
                <a:latin typeface="Big Reed Roman" panose="00000400000000000000" pitchFamily="2" charset="0"/>
              </a:rPr>
              <a:t>such as what individuals </a:t>
            </a:r>
            <a:r>
              <a:rPr lang="en-GB" b="1" dirty="0">
                <a:solidFill>
                  <a:schemeClr val="tx2">
                    <a:lumMod val="60000"/>
                    <a:lumOff val="40000"/>
                  </a:schemeClr>
                </a:solidFill>
                <a:latin typeface="Big Reed Roman" panose="00000400000000000000" pitchFamily="2" charset="0"/>
              </a:rPr>
              <a:t>think and feel</a:t>
            </a:r>
            <a:r>
              <a:rPr lang="en-GB" dirty="0">
                <a:solidFill>
                  <a:schemeClr val="tx2">
                    <a:lumMod val="60000"/>
                    <a:lumOff val="40000"/>
                  </a:schemeClr>
                </a:solidFill>
                <a:latin typeface="Big Reed Roman" panose="00000400000000000000" pitchFamily="2" charset="0"/>
              </a:rPr>
              <a:t> about certain topics </a:t>
            </a:r>
            <a:r>
              <a:rPr lang="en-GB" dirty="0">
                <a:solidFill>
                  <a:schemeClr val="accent3">
                    <a:lumMod val="75000"/>
                  </a:schemeClr>
                </a:solidFill>
                <a:latin typeface="Big Reed Roman" panose="00000400000000000000" pitchFamily="2" charset="0"/>
              </a:rPr>
              <a:t>which again makes it a </a:t>
            </a:r>
            <a:r>
              <a:rPr lang="en-GB" b="1" dirty="0">
                <a:solidFill>
                  <a:schemeClr val="accent3">
                    <a:lumMod val="75000"/>
                  </a:schemeClr>
                </a:solidFill>
                <a:latin typeface="Big Reed Roman" panose="00000400000000000000" pitchFamily="2" charset="0"/>
              </a:rPr>
              <a:t>more valid</a:t>
            </a:r>
            <a:r>
              <a:rPr lang="en-GB" dirty="0">
                <a:solidFill>
                  <a:schemeClr val="accent3">
                    <a:lumMod val="75000"/>
                  </a:schemeClr>
                </a:solidFill>
                <a:latin typeface="Big Reed Roman" panose="00000400000000000000" pitchFamily="2" charset="0"/>
              </a:rPr>
              <a:t> method.</a:t>
            </a:r>
            <a:endParaRPr lang="en-GB" b="1" dirty="0">
              <a:solidFill>
                <a:schemeClr val="accent3">
                  <a:lumMod val="75000"/>
                </a:schemeClr>
              </a:solidFill>
              <a:latin typeface="Big Reed Roman" panose="00000400000000000000" pitchFamily="2" charset="0"/>
            </a:endParaRPr>
          </a:p>
          <a:p>
            <a:r>
              <a:rPr lang="en-GB" dirty="0" smtClean="0">
                <a:solidFill>
                  <a:srgbClr val="FF0000"/>
                </a:solidFill>
                <a:latin typeface="Big Reed Roman" panose="00000400000000000000" pitchFamily="2" charset="0"/>
              </a:rPr>
              <a:t>interviews </a:t>
            </a:r>
            <a:r>
              <a:rPr lang="en-GB" dirty="0">
                <a:solidFill>
                  <a:srgbClr val="FF0000"/>
                </a:solidFill>
                <a:latin typeface="Big Reed Roman" panose="00000400000000000000" pitchFamily="2" charset="0"/>
              </a:rPr>
              <a:t>can gather a lot of information which can produce results </a:t>
            </a:r>
            <a:r>
              <a:rPr lang="en-GB" dirty="0">
                <a:solidFill>
                  <a:schemeClr val="tx2">
                    <a:lumMod val="60000"/>
                    <a:lumOff val="40000"/>
                  </a:schemeClr>
                </a:solidFill>
                <a:latin typeface="Big Reed Roman" panose="00000400000000000000" pitchFamily="2" charset="0"/>
              </a:rPr>
              <a:t>which give </a:t>
            </a:r>
            <a:r>
              <a:rPr lang="en-GB" b="1" dirty="0">
                <a:solidFill>
                  <a:schemeClr val="tx2">
                    <a:lumMod val="60000"/>
                    <a:lumOff val="40000"/>
                  </a:schemeClr>
                </a:solidFill>
                <a:latin typeface="Big Reed Roman" panose="00000400000000000000" pitchFamily="2" charset="0"/>
              </a:rPr>
              <a:t>insight </a:t>
            </a:r>
            <a:r>
              <a:rPr lang="en-GB" dirty="0">
                <a:solidFill>
                  <a:schemeClr val="tx2">
                    <a:lumMod val="60000"/>
                    <a:lumOff val="40000"/>
                  </a:schemeClr>
                </a:solidFill>
                <a:latin typeface="Big Reed Roman" panose="00000400000000000000" pitchFamily="2" charset="0"/>
              </a:rPr>
              <a:t>into areas which may not have been thought of </a:t>
            </a:r>
            <a:r>
              <a:rPr lang="en-GB" dirty="0">
                <a:solidFill>
                  <a:schemeClr val="accent3">
                    <a:lumMod val="75000"/>
                  </a:schemeClr>
                </a:solidFill>
                <a:latin typeface="Big Reed Roman" panose="00000400000000000000" pitchFamily="2" charset="0"/>
              </a:rPr>
              <a:t>for example, if you are looking at people attitudes towards hard drug users you may not have thought of in your survey those who are ill and use prescribed drugs long-term.</a:t>
            </a:r>
            <a:endParaRPr lang="en-GB" b="1" dirty="0">
              <a:solidFill>
                <a:schemeClr val="accent3">
                  <a:lumMod val="75000"/>
                </a:schemeClr>
              </a:solidFill>
              <a:latin typeface="Big Reed Roman" panose="00000400000000000000" pitchFamily="2" charset="0"/>
            </a:endParaRPr>
          </a:p>
          <a:p>
            <a:endParaRPr lang="en-GB" dirty="0"/>
          </a:p>
        </p:txBody>
      </p:sp>
      <p:sp>
        <p:nvSpPr>
          <p:cNvPr id="4" name="Cloud 3"/>
          <p:cNvSpPr/>
          <p:nvPr/>
        </p:nvSpPr>
        <p:spPr>
          <a:xfrm>
            <a:off x="251520" y="1268760"/>
            <a:ext cx="2304256" cy="972108"/>
          </a:xfrm>
          <a:prstGeom prst="cloud">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solidFill>
                  <a:schemeClr val="tx2">
                    <a:lumMod val="75000"/>
                  </a:schemeClr>
                </a:solidFill>
                <a:latin typeface="Big Reed Roman" panose="00000400000000000000" pitchFamily="2" charset="0"/>
              </a:rPr>
              <a:t>PEE!</a:t>
            </a:r>
            <a:endParaRPr lang="en-GB" sz="3200" dirty="0">
              <a:solidFill>
                <a:schemeClr val="tx2">
                  <a:lumMod val="75000"/>
                </a:schemeClr>
              </a:solidFill>
              <a:latin typeface="Big Reed Roman" panose="00000400000000000000" pitchFamily="2" charset="0"/>
            </a:endParaRPr>
          </a:p>
        </p:txBody>
      </p:sp>
    </p:spTree>
    <p:extLst>
      <p:ext uri="{BB962C8B-B14F-4D97-AF65-F5344CB8AC3E}">
        <p14:creationId xmlns:p14="http://schemas.microsoft.com/office/powerpoint/2010/main" val="20717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latin typeface="Big Reed Roman" panose="00000400000000000000" pitchFamily="2" charset="0"/>
              </a:rPr>
              <a:t>Lesson outcomes</a:t>
            </a:r>
            <a:endParaRPr lang="en-GB" sz="6000" b="1" dirty="0">
              <a:latin typeface="Big Reed Roman" panose="00000400000000000000" pitchFamily="2" charset="0"/>
            </a:endParaRPr>
          </a:p>
        </p:txBody>
      </p:sp>
      <p:sp>
        <p:nvSpPr>
          <p:cNvPr id="3" name="Content Placeholder 2"/>
          <p:cNvSpPr>
            <a:spLocks noGrp="1"/>
          </p:cNvSpPr>
          <p:nvPr>
            <p:ph idx="1"/>
          </p:nvPr>
        </p:nvSpPr>
        <p:spPr>
          <a:xfrm>
            <a:off x="457200" y="1600200"/>
            <a:ext cx="8229600" cy="5069160"/>
          </a:xfrm>
        </p:spPr>
        <p:txBody>
          <a:bodyPr>
            <a:normAutofit/>
          </a:bodyPr>
          <a:lstStyle/>
          <a:p>
            <a:r>
              <a:rPr lang="en-GB" b="1" dirty="0" smtClean="0">
                <a:solidFill>
                  <a:srgbClr val="FF0000"/>
                </a:solidFill>
                <a:latin typeface="Big Reed Roman" panose="00000400000000000000" pitchFamily="2" charset="0"/>
              </a:rPr>
              <a:t>Describe</a:t>
            </a:r>
            <a:r>
              <a:rPr lang="en-GB" dirty="0" smtClean="0">
                <a:latin typeface="Big Reed Roman" panose="00000400000000000000" pitchFamily="2" charset="0"/>
              </a:rPr>
              <a:t> qualitative and quantitative data</a:t>
            </a:r>
          </a:p>
          <a:p>
            <a:r>
              <a:rPr lang="en-GB" b="1" dirty="0" smtClean="0">
                <a:solidFill>
                  <a:srgbClr val="FF0000"/>
                </a:solidFill>
                <a:latin typeface="Big Reed Roman" panose="00000400000000000000" pitchFamily="2" charset="0"/>
              </a:rPr>
              <a:t>Evaluate</a:t>
            </a:r>
            <a:r>
              <a:rPr lang="en-GB" dirty="0" smtClean="0">
                <a:latin typeface="Big Reed Roman" panose="00000400000000000000" pitchFamily="2" charset="0"/>
              </a:rPr>
              <a:t> quantitative and qualitative data</a:t>
            </a:r>
          </a:p>
          <a:p>
            <a:r>
              <a:rPr lang="en-GB" b="1" dirty="0" smtClean="0">
                <a:solidFill>
                  <a:srgbClr val="FF0000"/>
                </a:solidFill>
                <a:latin typeface="Big Reed Roman" panose="00000400000000000000" pitchFamily="2" charset="0"/>
              </a:rPr>
              <a:t>Understand</a:t>
            </a:r>
            <a:r>
              <a:rPr lang="en-GB" dirty="0" smtClean="0">
                <a:solidFill>
                  <a:srgbClr val="FF0000"/>
                </a:solidFill>
                <a:latin typeface="Big Reed Roman" panose="00000400000000000000" pitchFamily="2" charset="0"/>
              </a:rPr>
              <a:t> </a:t>
            </a:r>
            <a:r>
              <a:rPr lang="en-GB" dirty="0" smtClean="0">
                <a:latin typeface="Big Reed Roman" panose="00000400000000000000" pitchFamily="2" charset="0"/>
              </a:rPr>
              <a:t>the difference between the strengths and weaknesses of </a:t>
            </a:r>
            <a:r>
              <a:rPr lang="en-GB" dirty="0">
                <a:latin typeface="Big Reed Roman" panose="00000400000000000000" pitchFamily="2" charset="0"/>
              </a:rPr>
              <a:t>quantitative and qualitative data</a:t>
            </a:r>
          </a:p>
          <a:p>
            <a:r>
              <a:rPr lang="en-GB" b="1" dirty="0" smtClean="0">
                <a:solidFill>
                  <a:srgbClr val="FF0000"/>
                </a:solidFill>
                <a:latin typeface="Big Reed Roman" panose="00000400000000000000" pitchFamily="2" charset="0"/>
              </a:rPr>
              <a:t>Describe</a:t>
            </a:r>
            <a:r>
              <a:rPr lang="en-GB" dirty="0" smtClean="0">
                <a:latin typeface="Big Reed Roman" panose="00000400000000000000" pitchFamily="2" charset="0"/>
              </a:rPr>
              <a:t> open and closed questions and be able to identify them</a:t>
            </a:r>
          </a:p>
          <a:p>
            <a:r>
              <a:rPr lang="en-GB" b="1" dirty="0" smtClean="0">
                <a:solidFill>
                  <a:srgbClr val="FF0000"/>
                </a:solidFill>
                <a:latin typeface="Big Reed Roman" panose="00000400000000000000" pitchFamily="2" charset="0"/>
              </a:rPr>
              <a:t>Identify </a:t>
            </a:r>
            <a:r>
              <a:rPr lang="en-GB" dirty="0" smtClean="0">
                <a:latin typeface="Big Reed Roman" panose="00000400000000000000" pitchFamily="2" charset="0"/>
              </a:rPr>
              <a:t>what type of data each question type will generate</a:t>
            </a:r>
          </a:p>
          <a:p>
            <a:r>
              <a:rPr lang="en-GB" b="1" dirty="0" smtClean="0">
                <a:solidFill>
                  <a:srgbClr val="FF0000"/>
                </a:solidFill>
                <a:latin typeface="Big Reed Roman" panose="00000400000000000000" pitchFamily="2" charset="0"/>
              </a:rPr>
              <a:t>Calculate</a:t>
            </a:r>
            <a:r>
              <a:rPr lang="en-GB" dirty="0" smtClean="0">
                <a:latin typeface="Big Reed Roman" panose="00000400000000000000" pitchFamily="2" charset="0"/>
              </a:rPr>
              <a:t> measures of central tendency and measures of dispersion.</a:t>
            </a:r>
          </a:p>
          <a:p>
            <a:pPr marL="0" indent="0">
              <a:buNone/>
            </a:pPr>
            <a:endParaRPr lang="en-GB" dirty="0"/>
          </a:p>
        </p:txBody>
      </p:sp>
    </p:spTree>
    <p:extLst>
      <p:ext uri="{BB962C8B-B14F-4D97-AF65-F5344CB8AC3E}">
        <p14:creationId xmlns:p14="http://schemas.microsoft.com/office/powerpoint/2010/main" val="206113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68958"/>
          </a:xfrm>
        </p:spPr>
        <p:txBody>
          <a:bodyPr/>
          <a:lstStyle/>
          <a:p>
            <a:r>
              <a:rPr lang="en-GB" b="1" u="sng" dirty="0" smtClean="0">
                <a:latin typeface="Big Reed Roman" panose="00000400000000000000" pitchFamily="2" charset="0"/>
              </a:rPr>
              <a:t>EVALUATION OF INTERVIEWS</a:t>
            </a:r>
            <a:endParaRPr lang="en-GB" dirty="0">
              <a:latin typeface="Big Reed Roman" panose="00000400000000000000" pitchFamily="2" charset="0"/>
            </a:endParaRPr>
          </a:p>
        </p:txBody>
      </p:sp>
      <p:sp>
        <p:nvSpPr>
          <p:cNvPr id="3" name="Content Placeholder 2"/>
          <p:cNvSpPr>
            <a:spLocks noGrp="1"/>
          </p:cNvSpPr>
          <p:nvPr>
            <p:ph idx="1"/>
          </p:nvPr>
        </p:nvSpPr>
        <p:spPr>
          <a:xfrm>
            <a:off x="457200" y="1124744"/>
            <a:ext cx="8229600" cy="5544616"/>
          </a:xfrm>
        </p:spPr>
        <p:txBody>
          <a:bodyPr>
            <a:normAutofit lnSpcReduction="10000"/>
          </a:bodyPr>
          <a:lstStyle/>
          <a:p>
            <a:pPr marL="0" indent="0" algn="ctr">
              <a:buNone/>
            </a:pPr>
            <a:r>
              <a:rPr lang="en-GB" b="1" u="sng" dirty="0">
                <a:latin typeface="Big Reed Roman" panose="00000400000000000000" pitchFamily="2" charset="0"/>
              </a:rPr>
              <a:t>WEAKNESSES</a:t>
            </a:r>
            <a:endParaRPr lang="en-GB" dirty="0">
              <a:latin typeface="Big Reed Roman" panose="00000400000000000000" pitchFamily="2" charset="0"/>
            </a:endParaRPr>
          </a:p>
          <a:p>
            <a:r>
              <a:rPr lang="en-GB" dirty="0" smtClean="0">
                <a:solidFill>
                  <a:srgbClr val="FF0000"/>
                </a:solidFill>
                <a:latin typeface="Big Reed Roman" panose="00000400000000000000" pitchFamily="2" charset="0"/>
              </a:rPr>
              <a:t>in </a:t>
            </a:r>
            <a:r>
              <a:rPr lang="en-GB" dirty="0">
                <a:solidFill>
                  <a:srgbClr val="FF0000"/>
                </a:solidFill>
                <a:latin typeface="Big Reed Roman" panose="00000400000000000000" pitchFamily="2" charset="0"/>
              </a:rPr>
              <a:t>interviews people often </a:t>
            </a:r>
            <a:r>
              <a:rPr lang="en-GB" b="1" dirty="0">
                <a:solidFill>
                  <a:srgbClr val="FF0000"/>
                </a:solidFill>
                <a:latin typeface="Big Reed Roman" panose="00000400000000000000" pitchFamily="2" charset="0"/>
              </a:rPr>
              <a:t>don’t know</a:t>
            </a:r>
            <a:r>
              <a:rPr lang="en-GB" dirty="0">
                <a:solidFill>
                  <a:srgbClr val="FF0000"/>
                </a:solidFill>
                <a:latin typeface="Big Reed Roman" panose="00000400000000000000" pitchFamily="2" charset="0"/>
              </a:rPr>
              <a:t> what they feel or do</a:t>
            </a:r>
            <a:r>
              <a:rPr lang="en-GB" dirty="0">
                <a:latin typeface="Big Reed Roman" panose="00000400000000000000" pitchFamily="2" charset="0"/>
              </a:rPr>
              <a:t>, </a:t>
            </a:r>
            <a:r>
              <a:rPr lang="en-GB" dirty="0" smtClean="0">
                <a:solidFill>
                  <a:schemeClr val="tx2">
                    <a:lumMod val="60000"/>
                    <a:lumOff val="40000"/>
                  </a:schemeClr>
                </a:solidFill>
                <a:latin typeface="Big Reed Roman" panose="00000400000000000000" pitchFamily="2" charset="0"/>
              </a:rPr>
              <a:t>and therefore are forced to rely on </a:t>
            </a:r>
            <a:r>
              <a:rPr lang="en-GB" b="1" dirty="0" smtClean="0">
                <a:solidFill>
                  <a:schemeClr val="tx2">
                    <a:lumMod val="60000"/>
                    <a:lumOff val="40000"/>
                  </a:schemeClr>
                </a:solidFill>
                <a:latin typeface="Big Reed Roman" panose="00000400000000000000" pitchFamily="2" charset="0"/>
              </a:rPr>
              <a:t>“social desirability”,</a:t>
            </a:r>
            <a:r>
              <a:rPr lang="en-GB" dirty="0" smtClean="0">
                <a:solidFill>
                  <a:schemeClr val="tx2">
                    <a:lumMod val="60000"/>
                    <a:lumOff val="40000"/>
                  </a:schemeClr>
                </a:solidFill>
                <a:latin typeface="Big Reed Roman" panose="00000400000000000000" pitchFamily="2" charset="0"/>
              </a:rPr>
              <a:t> </a:t>
            </a:r>
            <a:r>
              <a:rPr lang="en-GB" dirty="0" smtClean="0">
                <a:solidFill>
                  <a:schemeClr val="accent3">
                    <a:lumMod val="75000"/>
                  </a:schemeClr>
                </a:solidFill>
                <a:latin typeface="Big Reed Roman" panose="00000400000000000000" pitchFamily="2" charset="0"/>
              </a:rPr>
              <a:t>meaning </a:t>
            </a:r>
            <a:r>
              <a:rPr lang="en-GB" dirty="0">
                <a:solidFill>
                  <a:schemeClr val="accent3">
                    <a:lumMod val="75000"/>
                  </a:schemeClr>
                </a:solidFill>
                <a:latin typeface="Big Reed Roman" panose="00000400000000000000" pitchFamily="2" charset="0"/>
              </a:rPr>
              <a:t>that they tend to answer a question in the way that seems  most representative of </a:t>
            </a:r>
            <a:r>
              <a:rPr lang="en-GB" b="1" dirty="0">
                <a:solidFill>
                  <a:schemeClr val="accent3">
                    <a:lumMod val="75000"/>
                  </a:schemeClr>
                </a:solidFill>
                <a:latin typeface="Big Reed Roman" panose="00000400000000000000" pitchFamily="2" charset="0"/>
              </a:rPr>
              <a:t>“good” </a:t>
            </a:r>
            <a:r>
              <a:rPr lang="en-GB" b="1" dirty="0" smtClean="0">
                <a:solidFill>
                  <a:schemeClr val="accent3">
                    <a:lumMod val="75000"/>
                  </a:schemeClr>
                </a:solidFill>
                <a:latin typeface="Big Reed Roman" panose="00000400000000000000" pitchFamily="2" charset="0"/>
              </a:rPr>
              <a:t>behaviour</a:t>
            </a:r>
            <a:r>
              <a:rPr lang="en-GB" b="1" dirty="0">
                <a:solidFill>
                  <a:schemeClr val="accent3">
                    <a:lumMod val="75000"/>
                  </a:schemeClr>
                </a:solidFill>
                <a:latin typeface="Big Reed Roman" panose="00000400000000000000" pitchFamily="2" charset="0"/>
              </a:rPr>
              <a:t>.</a:t>
            </a:r>
            <a:r>
              <a:rPr lang="en-GB" dirty="0">
                <a:solidFill>
                  <a:schemeClr val="accent3">
                    <a:lumMod val="75000"/>
                  </a:schemeClr>
                </a:solidFill>
                <a:latin typeface="Big Reed Roman" panose="00000400000000000000" pitchFamily="2" charset="0"/>
              </a:rPr>
              <a:t>  </a:t>
            </a:r>
            <a:r>
              <a:rPr lang="en-GB" dirty="0">
                <a:solidFill>
                  <a:schemeClr val="accent4">
                    <a:lumMod val="75000"/>
                  </a:schemeClr>
                </a:solidFill>
                <a:latin typeface="Big Reed Roman" panose="00000400000000000000" pitchFamily="2" charset="0"/>
              </a:rPr>
              <a:t>This produces a SOCIAL DESIRABILITY a form of bias and </a:t>
            </a:r>
            <a:r>
              <a:rPr lang="en-GB" b="1" dirty="0">
                <a:solidFill>
                  <a:schemeClr val="accent4">
                    <a:lumMod val="75000"/>
                  </a:schemeClr>
                </a:solidFill>
                <a:latin typeface="Big Reed Roman" panose="00000400000000000000" pitchFamily="2" charset="0"/>
              </a:rPr>
              <a:t>reduces the reliability </a:t>
            </a:r>
            <a:r>
              <a:rPr lang="en-GB" dirty="0">
                <a:solidFill>
                  <a:schemeClr val="accent4">
                    <a:lumMod val="75000"/>
                  </a:schemeClr>
                </a:solidFill>
                <a:latin typeface="Big Reed Roman" panose="00000400000000000000" pitchFamily="2" charset="0"/>
              </a:rPr>
              <a:t>of the results.</a:t>
            </a:r>
          </a:p>
          <a:p>
            <a:r>
              <a:rPr lang="en-GB" dirty="0" smtClean="0">
                <a:solidFill>
                  <a:srgbClr val="FF0000"/>
                </a:solidFill>
                <a:latin typeface="Big Reed Roman" panose="00000400000000000000" pitchFamily="2" charset="0"/>
              </a:rPr>
              <a:t>in </a:t>
            </a:r>
            <a:r>
              <a:rPr lang="en-GB" dirty="0">
                <a:solidFill>
                  <a:srgbClr val="FF0000"/>
                </a:solidFill>
                <a:latin typeface="Big Reed Roman" panose="00000400000000000000" pitchFamily="2" charset="0"/>
              </a:rPr>
              <a:t>interviews the </a:t>
            </a:r>
            <a:r>
              <a:rPr lang="en-GB" b="1" dirty="0">
                <a:solidFill>
                  <a:srgbClr val="FF0000"/>
                </a:solidFill>
                <a:latin typeface="Big Reed Roman" panose="00000400000000000000" pitchFamily="2" charset="0"/>
              </a:rPr>
              <a:t>analysis </a:t>
            </a:r>
            <a:r>
              <a:rPr lang="en-GB" dirty="0">
                <a:solidFill>
                  <a:srgbClr val="FF0000"/>
                </a:solidFill>
                <a:latin typeface="Big Reed Roman" panose="00000400000000000000" pitchFamily="2" charset="0"/>
              </a:rPr>
              <a:t>of the information can be </a:t>
            </a:r>
            <a:r>
              <a:rPr lang="en-GB" b="1" dirty="0">
                <a:solidFill>
                  <a:srgbClr val="FF0000"/>
                </a:solidFill>
                <a:latin typeface="Big Reed Roman" panose="00000400000000000000" pitchFamily="2" charset="0"/>
              </a:rPr>
              <a:t>subjective </a:t>
            </a:r>
            <a:r>
              <a:rPr lang="en-GB" dirty="0">
                <a:solidFill>
                  <a:srgbClr val="FF0000"/>
                </a:solidFill>
                <a:latin typeface="Big Reed Roman" panose="00000400000000000000" pitchFamily="2" charset="0"/>
              </a:rPr>
              <a:t>especially if one person is carrying out the research</a:t>
            </a:r>
            <a:r>
              <a:rPr lang="en-GB" dirty="0">
                <a:latin typeface="Big Reed Roman" panose="00000400000000000000" pitchFamily="2" charset="0"/>
              </a:rPr>
              <a:t>, </a:t>
            </a:r>
            <a:r>
              <a:rPr lang="en-GB" dirty="0">
                <a:solidFill>
                  <a:schemeClr val="tx2">
                    <a:lumMod val="60000"/>
                    <a:lumOff val="40000"/>
                  </a:schemeClr>
                </a:solidFill>
                <a:latin typeface="Big Reed Roman" panose="00000400000000000000" pitchFamily="2" charset="0"/>
              </a:rPr>
              <a:t>they may miss important information that others would pick up because of their personal opinions, </a:t>
            </a:r>
            <a:r>
              <a:rPr lang="en-GB" dirty="0" err="1">
                <a:solidFill>
                  <a:schemeClr val="accent3">
                    <a:lumMod val="75000"/>
                  </a:schemeClr>
                </a:solidFill>
                <a:latin typeface="Big Reed Roman" panose="00000400000000000000" pitchFamily="2" charset="0"/>
              </a:rPr>
              <a:t>ie</a:t>
            </a:r>
            <a:r>
              <a:rPr lang="en-GB" dirty="0">
                <a:solidFill>
                  <a:schemeClr val="accent3">
                    <a:lumMod val="75000"/>
                  </a:schemeClr>
                </a:solidFill>
                <a:latin typeface="Big Reed Roman" panose="00000400000000000000" pitchFamily="2" charset="0"/>
              </a:rPr>
              <a:t> </a:t>
            </a:r>
            <a:r>
              <a:rPr lang="en-GB" b="1" dirty="0">
                <a:solidFill>
                  <a:schemeClr val="accent3">
                    <a:lumMod val="75000"/>
                  </a:schemeClr>
                </a:solidFill>
                <a:latin typeface="Big Reed Roman" panose="00000400000000000000" pitchFamily="2" charset="0"/>
              </a:rPr>
              <a:t>RESEARCHER BIAS.</a:t>
            </a:r>
            <a:endParaRPr lang="en-GB" dirty="0">
              <a:solidFill>
                <a:schemeClr val="accent3">
                  <a:lumMod val="75000"/>
                </a:schemeClr>
              </a:solidFill>
              <a:latin typeface="Big Reed Roman" panose="00000400000000000000" pitchFamily="2" charset="0"/>
            </a:endParaRPr>
          </a:p>
          <a:p>
            <a:endParaRPr lang="en-GB"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60"/>
            <a:ext cx="2341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36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normAutofit/>
          </a:bodyPr>
          <a:lstStyle/>
          <a:p>
            <a:r>
              <a:rPr lang="en-GB" sz="6000" b="1" dirty="0" smtClean="0">
                <a:latin typeface="Big Reed Roman" panose="00000400000000000000" pitchFamily="2" charset="0"/>
              </a:rPr>
              <a:t>Evaluation of Interviews</a:t>
            </a:r>
            <a:endParaRPr lang="en-GB" sz="6000" b="1" dirty="0">
              <a:latin typeface="Big Reed Roman"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8364443"/>
              </p:ext>
            </p:extLst>
          </p:nvPr>
        </p:nvGraphicFramePr>
        <p:xfrm>
          <a:off x="539552" y="3743960"/>
          <a:ext cx="8229600" cy="31140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dirty="0"/>
                    </a:p>
                  </a:txBody>
                  <a:tcPr/>
                </a:tc>
                <a:tc>
                  <a:txBody>
                    <a:bodyPr/>
                    <a:lstStyle/>
                    <a:p>
                      <a:r>
                        <a:rPr lang="en-GB" dirty="0" smtClean="0"/>
                        <a:t>Features </a:t>
                      </a:r>
                      <a:endParaRPr lang="en-GB" dirty="0"/>
                    </a:p>
                  </a:txBody>
                  <a:tcPr/>
                </a:tc>
                <a:tc>
                  <a:txBody>
                    <a:bodyPr/>
                    <a:lstStyle/>
                    <a:p>
                      <a:r>
                        <a:rPr lang="en-GB" dirty="0" smtClean="0"/>
                        <a:t>Strengths </a:t>
                      </a:r>
                      <a:endParaRPr lang="en-GB" dirty="0"/>
                    </a:p>
                  </a:txBody>
                  <a:tcPr/>
                </a:tc>
                <a:tc>
                  <a:txBody>
                    <a:bodyPr/>
                    <a:lstStyle/>
                    <a:p>
                      <a:r>
                        <a:rPr lang="en-GB" dirty="0" smtClean="0"/>
                        <a:t>Weaknesses</a:t>
                      </a:r>
                      <a:r>
                        <a:rPr lang="en-GB" baseline="0" dirty="0" smtClean="0"/>
                        <a:t> </a:t>
                      </a:r>
                      <a:endParaRPr lang="en-GB" dirty="0"/>
                    </a:p>
                  </a:txBody>
                  <a:tcPr/>
                </a:tc>
              </a:tr>
              <a:tr h="370840">
                <a:tc>
                  <a:txBody>
                    <a:bodyPr/>
                    <a:lstStyle/>
                    <a:p>
                      <a:r>
                        <a:rPr lang="en-GB" dirty="0" smtClean="0"/>
                        <a:t>Structured interviews </a:t>
                      </a:r>
                      <a:endParaRPr lang="en-GB" dirty="0"/>
                    </a:p>
                  </a:txBody>
                  <a:tcPr/>
                </a:tc>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Semi-structured interviews</a:t>
                      </a:r>
                      <a:r>
                        <a:rPr lang="en-GB" baseline="0" dirty="0" smtClean="0"/>
                        <a:t> </a:t>
                      </a:r>
                      <a:endParaRPr lang="en-GB" dirty="0"/>
                    </a:p>
                  </a:txBody>
                  <a:tcPr/>
                </a:tc>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Unstructured interviews </a:t>
                      </a:r>
                      <a:endParaRPr lang="en-GB" dirty="0"/>
                    </a:p>
                  </a:txBody>
                  <a:tcPr/>
                </a:tc>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bl>
          </a:graphicData>
        </a:graphic>
      </p:graphicFrame>
      <p:sp>
        <p:nvSpPr>
          <p:cNvPr id="6" name="Line Callout 2 5"/>
          <p:cNvSpPr/>
          <p:nvPr/>
        </p:nvSpPr>
        <p:spPr>
          <a:xfrm>
            <a:off x="5292080" y="2060848"/>
            <a:ext cx="2384104" cy="1296144"/>
          </a:xfrm>
          <a:prstGeom prst="borderCallout2">
            <a:avLst>
              <a:gd name="adj1" fmla="val 18750"/>
              <a:gd name="adj2" fmla="val -8333"/>
              <a:gd name="adj3" fmla="val 18750"/>
              <a:gd name="adj4" fmla="val -16667"/>
              <a:gd name="adj5" fmla="val 137399"/>
              <a:gd name="adj6" fmla="val -24858"/>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75000"/>
                  </a:schemeClr>
                </a:solidFill>
                <a:latin typeface="Big Reed Roman" panose="00000400000000000000" pitchFamily="2" charset="0"/>
              </a:rPr>
              <a:t>Complete parts 2 &amp; 3 of this table, for each type of Interview</a:t>
            </a:r>
            <a:endParaRPr lang="en-GB" dirty="0">
              <a:solidFill>
                <a:schemeClr val="tx2">
                  <a:lumMod val="75000"/>
                </a:schemeClr>
              </a:solidFill>
              <a:latin typeface="Big Reed Roman" panose="00000400000000000000" pitchFamily="2" charset="0"/>
            </a:endParaRPr>
          </a:p>
        </p:txBody>
      </p:sp>
      <p:sp>
        <p:nvSpPr>
          <p:cNvPr id="7" name="Cloud 6"/>
          <p:cNvSpPr/>
          <p:nvPr/>
        </p:nvSpPr>
        <p:spPr>
          <a:xfrm>
            <a:off x="251520" y="1988840"/>
            <a:ext cx="3816424" cy="16561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Big Reed Roman" panose="00000400000000000000" pitchFamily="2" charset="0"/>
              </a:rPr>
              <a:t>Challenge students:</a:t>
            </a:r>
          </a:p>
          <a:p>
            <a:pPr algn="ctr"/>
            <a:r>
              <a:rPr lang="en-GB" dirty="0" smtClean="0">
                <a:solidFill>
                  <a:schemeClr val="bg1"/>
                </a:solidFill>
                <a:latin typeface="Big Reed Roman" panose="00000400000000000000" pitchFamily="2" charset="0"/>
              </a:rPr>
              <a:t>Try to add another strength and weakness</a:t>
            </a:r>
            <a:endParaRPr lang="en-GB" dirty="0">
              <a:solidFill>
                <a:schemeClr val="bg1"/>
              </a:solidFill>
              <a:latin typeface="Big Reed Roman" panose="00000400000000000000" pitchFamily="2" charset="0"/>
            </a:endParaRPr>
          </a:p>
        </p:txBody>
      </p:sp>
      <p:sp>
        <p:nvSpPr>
          <p:cNvPr id="8" name="TextBox 7"/>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9" name="TextBox 8"/>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3105708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229600" cy="1143000"/>
          </a:xfrm>
        </p:spPr>
        <p:txBody>
          <a:bodyPr>
            <a:normAutofit/>
          </a:bodyPr>
          <a:lstStyle/>
          <a:p>
            <a:r>
              <a:rPr lang="en-GB" b="1" dirty="0" smtClean="0">
                <a:latin typeface="Big Reed Roman" panose="00000400000000000000" pitchFamily="2" charset="0"/>
              </a:rPr>
              <a:t>When and where and why?</a:t>
            </a:r>
            <a:endParaRPr lang="en-GB" b="1" dirty="0">
              <a:latin typeface="Big Reed Roman" panose="00000400000000000000" pitchFamily="2" charset="0"/>
            </a:endParaRPr>
          </a:p>
        </p:txBody>
      </p:sp>
      <p:sp>
        <p:nvSpPr>
          <p:cNvPr id="3" name="Content Placeholder 2"/>
          <p:cNvSpPr>
            <a:spLocks noGrp="1"/>
          </p:cNvSpPr>
          <p:nvPr>
            <p:ph idx="1"/>
          </p:nvPr>
        </p:nvSpPr>
        <p:spPr>
          <a:xfrm>
            <a:off x="467544" y="1916832"/>
            <a:ext cx="8229600" cy="4525963"/>
          </a:xfrm>
        </p:spPr>
        <p:txBody>
          <a:bodyPr/>
          <a:lstStyle/>
          <a:p>
            <a:pPr marL="0" indent="0" algn="ctr">
              <a:buNone/>
            </a:pPr>
            <a:r>
              <a:rPr lang="en-GB" dirty="0" smtClean="0">
                <a:latin typeface="Big Reed Roman" panose="00000400000000000000" pitchFamily="2" charset="0"/>
              </a:rPr>
              <a:t>In pairs think of examples of </a:t>
            </a:r>
            <a:r>
              <a:rPr lang="en-GB" dirty="0" smtClean="0">
                <a:solidFill>
                  <a:srgbClr val="FF0000"/>
                </a:solidFill>
                <a:latin typeface="Big Reed Roman" panose="00000400000000000000" pitchFamily="2" charset="0"/>
              </a:rPr>
              <a:t>when, where </a:t>
            </a:r>
            <a:r>
              <a:rPr lang="en-GB" dirty="0" smtClean="0">
                <a:latin typeface="Big Reed Roman" panose="00000400000000000000" pitchFamily="2" charset="0"/>
              </a:rPr>
              <a:t>and</a:t>
            </a:r>
            <a:r>
              <a:rPr lang="en-GB" dirty="0" smtClean="0">
                <a:solidFill>
                  <a:srgbClr val="FF0000"/>
                </a:solidFill>
                <a:latin typeface="Big Reed Roman" panose="00000400000000000000" pitchFamily="2" charset="0"/>
              </a:rPr>
              <a:t> why</a:t>
            </a:r>
            <a:r>
              <a:rPr lang="en-GB" dirty="0" smtClean="0">
                <a:latin typeface="Big Reed Roman" panose="00000400000000000000" pitchFamily="2" charset="0"/>
              </a:rPr>
              <a:t> social psychologists have/might use interviews.</a:t>
            </a:r>
          </a:p>
          <a:p>
            <a:pPr marL="0" indent="0" algn="ctr">
              <a:buNone/>
            </a:pPr>
            <a:endParaRPr lang="en-GB" dirty="0">
              <a:latin typeface="Big Reed Roman" panose="00000400000000000000" pitchFamily="2" charset="0"/>
            </a:endParaRPr>
          </a:p>
        </p:txBody>
      </p:sp>
      <p:graphicFrame>
        <p:nvGraphicFramePr>
          <p:cNvPr id="4" name="Diagram 3"/>
          <p:cNvGraphicFramePr/>
          <p:nvPr>
            <p:extLst>
              <p:ext uri="{D42A27DB-BD31-4B8C-83A1-F6EECF244321}">
                <p14:modId xmlns:p14="http://schemas.microsoft.com/office/powerpoint/2010/main" val="282052125"/>
              </p:ext>
            </p:extLst>
          </p:nvPr>
        </p:nvGraphicFramePr>
        <p:xfrm>
          <a:off x="2051720" y="2996952"/>
          <a:ext cx="479985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227041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4744"/>
            <a:ext cx="8435280" cy="1143000"/>
          </a:xfrm>
        </p:spPr>
        <p:txBody>
          <a:bodyPr>
            <a:normAutofit/>
          </a:bodyPr>
          <a:lstStyle/>
          <a:p>
            <a:pPr algn="l"/>
            <a:r>
              <a:rPr lang="en-GB" sz="4800" b="1" dirty="0" smtClean="0">
                <a:latin typeface="Big Reed Roman" panose="00000400000000000000" pitchFamily="2" charset="0"/>
              </a:rPr>
              <a:t>Homework</a:t>
            </a:r>
            <a:r>
              <a:rPr lang="en-GB" sz="6600" b="1" dirty="0" smtClean="0">
                <a:latin typeface="Big Reed Roman" panose="00000400000000000000" pitchFamily="2" charset="0"/>
              </a:rPr>
              <a:t> </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539552" y="2332037"/>
            <a:ext cx="8229600" cy="4525963"/>
          </a:xfrm>
        </p:spPr>
        <p:txBody>
          <a:bodyPr/>
          <a:lstStyle/>
          <a:p>
            <a:pPr marL="0" indent="0">
              <a:buNone/>
            </a:pPr>
            <a:r>
              <a:rPr lang="en-GB" sz="1800" dirty="0" smtClean="0">
                <a:latin typeface="Big Reed Roman" panose="00000400000000000000" pitchFamily="2" charset="0"/>
              </a:rPr>
              <a:t>January 2009 Unit 1</a:t>
            </a:r>
          </a:p>
          <a:p>
            <a:pPr marL="0" indent="0">
              <a:buNone/>
            </a:pPr>
            <a:endParaRPr lang="en-GB" dirty="0">
              <a:latin typeface="Big Reed Roman" panose="00000400000000000000" pitchFamily="2"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268760"/>
            <a:ext cx="5524102" cy="580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251520" y="2996952"/>
            <a:ext cx="8280920" cy="1384995"/>
          </a:xfrm>
          <a:prstGeom prst="rect">
            <a:avLst/>
          </a:prstGeom>
          <a:solidFill>
            <a:schemeClr val="tx2">
              <a:lumMod val="20000"/>
              <a:lumOff val="80000"/>
            </a:schemeClr>
          </a:solidFill>
        </p:spPr>
        <p:txBody>
          <a:bodyPr wrap="square" rtlCol="0">
            <a:spAutoFit/>
          </a:bodyPr>
          <a:lstStyle/>
          <a:p>
            <a:r>
              <a:rPr lang="en-GB" sz="2800" dirty="0" smtClean="0"/>
              <a:t>Explain why in psychology it might be preferable to use a research method that produces qualitative rather than quantitative data? (4 marks)</a:t>
            </a:r>
            <a:endParaRPr lang="en-GB" sz="2800" dirty="0"/>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878117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143000"/>
          </a:xfrm>
        </p:spPr>
        <p:txBody>
          <a:bodyPr/>
          <a:lstStyle/>
          <a:p>
            <a:r>
              <a:rPr lang="en-GB" sz="6600" b="1" dirty="0" smtClean="0">
                <a:latin typeface="Big Reed Roman" panose="00000400000000000000" pitchFamily="2" charset="0"/>
              </a:rPr>
              <a:t>Plenary</a:t>
            </a:r>
            <a:r>
              <a:rPr lang="en-GB" dirty="0" smtClean="0"/>
              <a:t> </a:t>
            </a:r>
            <a:endParaRPr lang="en-GB" dirty="0"/>
          </a:p>
        </p:txBody>
      </p:sp>
      <p:sp>
        <p:nvSpPr>
          <p:cNvPr id="3" name="Content Placeholder 2"/>
          <p:cNvSpPr>
            <a:spLocks noGrp="1"/>
          </p:cNvSpPr>
          <p:nvPr>
            <p:ph idx="1"/>
          </p:nvPr>
        </p:nvSpPr>
        <p:spPr>
          <a:xfrm>
            <a:off x="395536" y="2332037"/>
            <a:ext cx="8229600" cy="4525963"/>
          </a:xfrm>
        </p:spPr>
        <p:txBody>
          <a:bodyPr/>
          <a:lstStyle/>
          <a:p>
            <a:pPr marL="0" indent="0" algn="ctr">
              <a:buNone/>
            </a:pPr>
            <a:r>
              <a:rPr lang="en-GB" dirty="0" smtClean="0">
                <a:latin typeface="Big Reed Roman" panose="00000400000000000000" pitchFamily="2" charset="0"/>
              </a:rPr>
              <a:t>For each of the following interview scenarios, </a:t>
            </a:r>
            <a:r>
              <a:rPr lang="en-GB" dirty="0" smtClean="0">
                <a:solidFill>
                  <a:srgbClr val="FF0000"/>
                </a:solidFill>
                <a:latin typeface="Big Reed Roman" panose="00000400000000000000" pitchFamily="2" charset="0"/>
              </a:rPr>
              <a:t>choose the type of interview </a:t>
            </a:r>
            <a:r>
              <a:rPr lang="en-GB" dirty="0" smtClean="0">
                <a:latin typeface="Big Reed Roman" panose="00000400000000000000" pitchFamily="2" charset="0"/>
              </a:rPr>
              <a:t>you think would work best and justify your answer.</a:t>
            </a:r>
          </a:p>
          <a:p>
            <a:pPr marL="514350" indent="-514350">
              <a:buFont typeface="+mj-lt"/>
              <a:buAutoNum type="arabicPeriod"/>
            </a:pPr>
            <a:r>
              <a:rPr lang="en-GB" dirty="0" smtClean="0">
                <a:solidFill>
                  <a:srgbClr val="FF0000"/>
                </a:solidFill>
                <a:latin typeface="Big Reed Roman" panose="00000400000000000000" pitchFamily="2" charset="0"/>
              </a:rPr>
              <a:t>An interview with Kim </a:t>
            </a:r>
            <a:r>
              <a:rPr lang="en-GB" dirty="0" err="1" smtClean="0">
                <a:solidFill>
                  <a:srgbClr val="FF0000"/>
                </a:solidFill>
                <a:latin typeface="Big Reed Roman" panose="00000400000000000000" pitchFamily="2" charset="0"/>
              </a:rPr>
              <a:t>Kardashian</a:t>
            </a:r>
            <a:endParaRPr lang="en-GB" dirty="0" smtClean="0">
              <a:solidFill>
                <a:srgbClr val="FF0000"/>
              </a:solidFill>
              <a:latin typeface="Big Reed Roman" panose="00000400000000000000" pitchFamily="2" charset="0"/>
            </a:endParaRPr>
          </a:p>
          <a:p>
            <a:pPr marL="514350" indent="-514350">
              <a:buFont typeface="+mj-lt"/>
              <a:buAutoNum type="arabicPeriod"/>
            </a:pPr>
            <a:r>
              <a:rPr lang="en-GB" dirty="0" smtClean="0">
                <a:solidFill>
                  <a:srgbClr val="FF0000"/>
                </a:solidFill>
                <a:latin typeface="Big Reed Roman" panose="00000400000000000000" pitchFamily="2" charset="0"/>
              </a:rPr>
              <a:t>An interview with the </a:t>
            </a:r>
            <a:r>
              <a:rPr lang="en-GB" dirty="0" err="1" smtClean="0">
                <a:solidFill>
                  <a:srgbClr val="FF0000"/>
                </a:solidFill>
                <a:latin typeface="Big Reed Roman" panose="00000400000000000000" pitchFamily="2" charset="0"/>
              </a:rPr>
              <a:t>Headteacher</a:t>
            </a:r>
            <a:r>
              <a:rPr lang="en-GB" dirty="0" smtClean="0">
                <a:solidFill>
                  <a:srgbClr val="FF0000"/>
                </a:solidFill>
                <a:latin typeface="Big Reed Roman" panose="00000400000000000000" pitchFamily="2" charset="0"/>
              </a:rPr>
              <a:t> of your school</a:t>
            </a:r>
          </a:p>
          <a:p>
            <a:pPr marL="514350" indent="-514350">
              <a:buFont typeface="+mj-lt"/>
              <a:buAutoNum type="arabicPeriod"/>
            </a:pPr>
            <a:r>
              <a:rPr lang="en-GB" dirty="0" smtClean="0">
                <a:solidFill>
                  <a:srgbClr val="FF0000"/>
                </a:solidFill>
                <a:latin typeface="Big Reed Roman" panose="00000400000000000000" pitchFamily="2" charset="0"/>
              </a:rPr>
              <a:t>An interview with the Police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813769"/>
            <a:ext cx="1278632" cy="184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3"/>
          <p:cNvSpPr/>
          <p:nvPr/>
        </p:nvSpPr>
        <p:spPr>
          <a:xfrm>
            <a:off x="6713240" y="908720"/>
            <a:ext cx="2430760" cy="3456384"/>
          </a:xfrm>
          <a:prstGeom prst="cloud">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2">
                    <a:lumMod val="75000"/>
                  </a:schemeClr>
                </a:solidFill>
              </a:rPr>
              <a:t>Challenge question!</a:t>
            </a:r>
          </a:p>
          <a:p>
            <a:pPr algn="ctr"/>
            <a:r>
              <a:rPr lang="en-GB" dirty="0" smtClean="0">
                <a:solidFill>
                  <a:schemeClr val="tx2">
                    <a:lumMod val="75000"/>
                  </a:schemeClr>
                </a:solidFill>
              </a:rPr>
              <a:t>Convince me that structured interviews are better than unstructured interviews</a:t>
            </a:r>
            <a:endParaRPr lang="en-GB" dirty="0">
              <a:solidFill>
                <a:schemeClr val="tx2">
                  <a:lumMod val="75000"/>
                </a:schemeClr>
              </a:solidFill>
            </a:endParaRPr>
          </a:p>
        </p:txBody>
      </p:sp>
      <p:sp>
        <p:nvSpPr>
          <p:cNvPr id="6" name="TextBox 5"/>
          <p:cNvSpPr txBox="1"/>
          <p:nvPr/>
        </p:nvSpPr>
        <p:spPr>
          <a:xfrm>
            <a:off x="0" y="1"/>
            <a:ext cx="7236296" cy="1200329"/>
          </a:xfrm>
          <a:prstGeom prst="rect">
            <a:avLst/>
          </a:prstGeom>
          <a:solidFill>
            <a:schemeClr val="tx1"/>
          </a:solidFill>
        </p:spPr>
        <p:txBody>
          <a:bodyPr wrap="square" rtlCol="0">
            <a:spAutoFit/>
          </a:bodyPr>
          <a:lstStyle/>
          <a:p>
            <a:r>
              <a:rPr lang="en-GB" b="1" dirty="0" smtClean="0">
                <a:solidFill>
                  <a:schemeClr val="tx2">
                    <a:lumMod val="40000"/>
                    <a:lumOff val="60000"/>
                  </a:schemeClr>
                </a:solidFill>
              </a:rPr>
              <a:t>Describe</a:t>
            </a:r>
            <a:r>
              <a:rPr lang="en-GB" dirty="0" smtClean="0">
                <a:solidFill>
                  <a:schemeClr val="bg1"/>
                </a:solidFill>
              </a:rPr>
              <a:t> the features of and evaluate 3 types of interviews</a:t>
            </a:r>
          </a:p>
          <a:p>
            <a:r>
              <a:rPr lang="en-GB" b="1" dirty="0" smtClean="0">
                <a:solidFill>
                  <a:schemeClr val="tx2">
                    <a:lumMod val="40000"/>
                    <a:lumOff val="60000"/>
                  </a:schemeClr>
                </a:solidFill>
              </a:rPr>
              <a:t>Identify</a:t>
            </a:r>
            <a:r>
              <a:rPr lang="en-GB" dirty="0" smtClean="0">
                <a:solidFill>
                  <a:schemeClr val="tx2">
                    <a:lumMod val="40000"/>
                    <a:lumOff val="60000"/>
                  </a:schemeClr>
                </a:solidFill>
              </a:rPr>
              <a:t> </a:t>
            </a:r>
            <a:r>
              <a:rPr lang="en-GB" dirty="0" smtClean="0">
                <a:solidFill>
                  <a:schemeClr val="bg1"/>
                </a:solidFill>
              </a:rPr>
              <a:t>an appropriate interview type for different types of interview topics/situations</a:t>
            </a:r>
          </a:p>
          <a:p>
            <a:r>
              <a:rPr lang="en-GB" b="1" dirty="0" smtClean="0">
                <a:solidFill>
                  <a:schemeClr val="tx2">
                    <a:lumMod val="40000"/>
                    <a:lumOff val="60000"/>
                  </a:schemeClr>
                </a:solidFill>
              </a:rPr>
              <a:t>Understand</a:t>
            </a:r>
            <a:r>
              <a:rPr lang="en-GB" dirty="0" smtClean="0">
                <a:solidFill>
                  <a:schemeClr val="tx2">
                    <a:lumMod val="40000"/>
                    <a:lumOff val="60000"/>
                  </a:schemeClr>
                </a:solidFill>
              </a:rPr>
              <a:t> </a:t>
            </a:r>
            <a:r>
              <a:rPr lang="en-GB" dirty="0" smtClean="0">
                <a:solidFill>
                  <a:schemeClr val="bg1"/>
                </a:solidFill>
              </a:rPr>
              <a:t>why social psychologists make use of interviews</a:t>
            </a:r>
            <a:endParaRPr lang="en-GB" dirty="0">
              <a:solidFill>
                <a:schemeClr val="bg1"/>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smtClean="0">
                <a:solidFill>
                  <a:srgbClr val="92D050"/>
                </a:solidFill>
              </a:rPr>
              <a:t>Interview</a:t>
            </a:r>
          </a:p>
          <a:p>
            <a:r>
              <a:rPr lang="en-GB" dirty="0" smtClean="0">
                <a:solidFill>
                  <a:srgbClr val="92D050"/>
                </a:solidFill>
              </a:rPr>
              <a:t>Structured</a:t>
            </a:r>
          </a:p>
          <a:p>
            <a:r>
              <a:rPr lang="en-GB" dirty="0" smtClean="0">
                <a:solidFill>
                  <a:srgbClr val="92D050"/>
                </a:solidFill>
              </a:rPr>
              <a:t>Unstructured</a:t>
            </a:r>
          </a:p>
        </p:txBody>
      </p:sp>
    </p:spTree>
    <p:extLst>
      <p:ext uri="{BB962C8B-B14F-4D97-AF65-F5344CB8AC3E}">
        <p14:creationId xmlns:p14="http://schemas.microsoft.com/office/powerpoint/2010/main" val="21834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9600" cy="1143000"/>
          </a:xfrm>
        </p:spPr>
        <p:txBody>
          <a:bodyPr>
            <a:normAutofit/>
          </a:bodyPr>
          <a:lstStyle/>
          <a:p>
            <a:r>
              <a:rPr lang="en-GB" sz="6600" b="1" dirty="0" smtClean="0">
                <a:latin typeface="Big Reed Roman" panose="00000400000000000000" pitchFamily="2" charset="0"/>
              </a:rPr>
              <a:t>Questionnaires </a:t>
            </a:r>
            <a:endParaRPr lang="en-GB" sz="6600" b="1" dirty="0">
              <a:latin typeface="Big Reed Roman" panose="00000400000000000000" pitchFamily="2"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112423"/>
            <a:ext cx="3600400" cy="374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6-Point Star 3"/>
          <p:cNvSpPr/>
          <p:nvPr/>
        </p:nvSpPr>
        <p:spPr>
          <a:xfrm>
            <a:off x="6804248" y="4797152"/>
            <a:ext cx="2088232" cy="194421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Big Reed Roman" panose="00000400000000000000" pitchFamily="2" charset="0"/>
              </a:rPr>
              <a:t>Lesson 3</a:t>
            </a:r>
            <a:endParaRPr lang="en-GB" dirty="0">
              <a:solidFill>
                <a:schemeClr val="bg1"/>
              </a:solidFill>
              <a:latin typeface="Big Reed Roman" panose="00000400000000000000" pitchFamily="2" charset="0"/>
            </a:endParaRPr>
          </a:p>
        </p:txBody>
      </p:sp>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2071157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latin typeface="Big Reed Roman" panose="00000400000000000000" pitchFamily="2" charset="0"/>
              </a:rPr>
              <a:t>Learning objectives </a:t>
            </a:r>
            <a:endParaRPr lang="en-GB" sz="6000" b="1" dirty="0">
              <a:latin typeface="Big Reed Roman" panose="00000400000000000000" pitchFamily="2" charset="0"/>
            </a:endParaRPr>
          </a:p>
        </p:txBody>
      </p:sp>
      <p:sp>
        <p:nvSpPr>
          <p:cNvPr id="3" name="Content Placeholder 2"/>
          <p:cNvSpPr>
            <a:spLocks noGrp="1"/>
          </p:cNvSpPr>
          <p:nvPr>
            <p:ph idx="1"/>
          </p:nvPr>
        </p:nvSpPr>
        <p:spPr/>
        <p:txBody>
          <a:bodyPr>
            <a:normAutofit/>
          </a:bodyPr>
          <a:lstStyle/>
          <a:p>
            <a:pPr>
              <a:buNone/>
            </a:pPr>
            <a:r>
              <a:rPr lang="en-GB" sz="3600" b="1" dirty="0" smtClean="0">
                <a:solidFill>
                  <a:srgbClr val="FF0000"/>
                </a:solidFill>
              </a:rPr>
              <a:t>Describe</a:t>
            </a:r>
            <a:r>
              <a:rPr lang="en-GB" sz="3600" dirty="0" smtClean="0">
                <a:solidFill>
                  <a:srgbClr val="FF0000"/>
                </a:solidFill>
              </a:rPr>
              <a:t> the features of and </a:t>
            </a:r>
            <a:r>
              <a:rPr lang="en-GB" sz="3600" dirty="0">
                <a:solidFill>
                  <a:srgbClr val="FF0000"/>
                </a:solidFill>
              </a:rPr>
              <a:t>evaluate </a:t>
            </a:r>
            <a:r>
              <a:rPr lang="en-GB" sz="3600" dirty="0" smtClean="0"/>
              <a:t>questionnaires</a:t>
            </a:r>
          </a:p>
          <a:p>
            <a:pPr>
              <a:buNone/>
            </a:pPr>
            <a:r>
              <a:rPr lang="en-GB" sz="3600" b="1" dirty="0" smtClean="0"/>
              <a:t>Create</a:t>
            </a:r>
            <a:r>
              <a:rPr lang="en-GB" sz="3600" dirty="0" smtClean="0"/>
              <a:t> </a:t>
            </a:r>
            <a:r>
              <a:rPr lang="en-GB" sz="3600" dirty="0" smtClean="0">
                <a:solidFill>
                  <a:srgbClr val="FF0000"/>
                </a:solidFill>
              </a:rPr>
              <a:t>unambiguous open and closed questions </a:t>
            </a:r>
            <a:r>
              <a:rPr lang="en-GB" sz="3600" dirty="0" smtClean="0"/>
              <a:t>suitable for questionnaires</a:t>
            </a:r>
          </a:p>
          <a:p>
            <a:pPr>
              <a:buNone/>
            </a:pPr>
            <a:r>
              <a:rPr lang="en-GB" sz="3600" b="1" dirty="0" smtClean="0"/>
              <a:t>Understand</a:t>
            </a:r>
            <a:r>
              <a:rPr lang="en-GB" sz="3600" dirty="0" smtClean="0"/>
              <a:t> why </a:t>
            </a:r>
            <a:r>
              <a:rPr lang="en-GB" sz="3600" dirty="0" smtClean="0">
                <a:solidFill>
                  <a:srgbClr val="FF0000"/>
                </a:solidFill>
              </a:rPr>
              <a:t>social psychologists </a:t>
            </a:r>
            <a:r>
              <a:rPr lang="en-GB" sz="3600" dirty="0" smtClean="0"/>
              <a:t>make use of questionnaires</a:t>
            </a:r>
            <a:endParaRPr lang="en-GB" sz="3600" dirty="0"/>
          </a:p>
        </p:txBody>
      </p:sp>
      <p:sp>
        <p:nvSpPr>
          <p:cNvPr id="4" name="TextBox 3"/>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4198247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1143000"/>
          </a:xfrm>
        </p:spPr>
        <p:txBody>
          <a:bodyPr>
            <a:normAutofit/>
          </a:bodyPr>
          <a:lstStyle/>
          <a:p>
            <a:r>
              <a:rPr lang="en-GB" sz="6600" dirty="0" smtClean="0">
                <a:latin typeface="Big Reed Roman" panose="00000400000000000000" pitchFamily="2" charset="0"/>
              </a:rPr>
              <a:t>Starter </a:t>
            </a:r>
            <a:endParaRPr lang="en-GB" sz="6600" dirty="0">
              <a:latin typeface="Big Reed Roman" panose="00000400000000000000" pitchFamily="2" charset="0"/>
            </a:endParaRPr>
          </a:p>
        </p:txBody>
      </p:sp>
      <p:sp>
        <p:nvSpPr>
          <p:cNvPr id="3" name="Content Placeholder 2"/>
          <p:cNvSpPr>
            <a:spLocks noGrp="1"/>
          </p:cNvSpPr>
          <p:nvPr>
            <p:ph idx="1"/>
          </p:nvPr>
        </p:nvSpPr>
        <p:spPr>
          <a:xfrm>
            <a:off x="539552" y="2332037"/>
            <a:ext cx="8229600" cy="4525963"/>
          </a:xfrm>
        </p:spPr>
        <p:txBody>
          <a:bodyPr/>
          <a:lstStyle/>
          <a:p>
            <a:pPr marL="0" indent="0" algn="ctr">
              <a:buNone/>
            </a:pPr>
            <a:r>
              <a:rPr lang="en-GB" dirty="0" smtClean="0">
                <a:latin typeface="Big Reed Roman" panose="00000400000000000000" pitchFamily="2" charset="0"/>
              </a:rPr>
              <a:t>List the questionnaires you have filled in during your life time.</a:t>
            </a:r>
          </a:p>
          <a:p>
            <a:pPr marL="0" indent="0" algn="ctr">
              <a:buNone/>
            </a:pPr>
            <a:r>
              <a:rPr lang="en-GB" dirty="0" smtClean="0">
                <a:latin typeface="Big Reed Roman" panose="00000400000000000000" pitchFamily="2" charset="0"/>
              </a:rPr>
              <a:t>Tip.... Where have you registered?</a:t>
            </a:r>
          </a:p>
          <a:p>
            <a:pPr marL="0" indent="0" algn="ctr">
              <a:buNone/>
            </a:pPr>
            <a:r>
              <a:rPr lang="en-GB" dirty="0" smtClean="0">
                <a:latin typeface="Big Reed Roman" panose="00000400000000000000" pitchFamily="2" charset="0"/>
              </a:rPr>
              <a:t>You have 5 minutes.</a:t>
            </a:r>
          </a:p>
          <a:p>
            <a:pPr marL="0" indent="0">
              <a:buNone/>
            </a:pPr>
            <a:endParaRPr lang="en-GB" dirty="0" smtClean="0"/>
          </a:p>
          <a:p>
            <a:pPr marL="0" indent="0">
              <a:buNone/>
            </a:pPr>
            <a:r>
              <a:rPr lang="en-GB" dirty="0">
                <a:latin typeface="Big Reed Roman" panose="00000400000000000000" pitchFamily="2" charset="0"/>
                <a:hlinkClick r:id="rId2"/>
              </a:rPr>
              <a:t>http://www.online-stopwatch.com</a:t>
            </a:r>
            <a:r>
              <a:rPr lang="en-GB" dirty="0" smtClean="0">
                <a:latin typeface="Big Reed Roman" panose="00000400000000000000" pitchFamily="2" charset="0"/>
                <a:hlinkClick r:id="rId2"/>
              </a:rPr>
              <a:t>/</a:t>
            </a:r>
            <a:endParaRPr lang="en-GB" dirty="0" smtClean="0">
              <a:latin typeface="Big Reed Roman" panose="00000400000000000000" pitchFamily="2" charset="0"/>
            </a:endParaRPr>
          </a:p>
          <a:p>
            <a:pPr marL="0" indent="0">
              <a:buNone/>
            </a:pPr>
            <a:endParaRPr lang="en-GB" dirty="0">
              <a:latin typeface="Big Reed Roman" panose="00000400000000000000" pitchFamily="2" charset="0"/>
            </a:endParaRPr>
          </a:p>
          <a:p>
            <a:pPr marL="0" indent="0">
              <a:buNone/>
            </a:pPr>
            <a:endParaRPr lang="en-GB" dirty="0" smtClean="0">
              <a:latin typeface="Big Reed Roman" panose="00000400000000000000" pitchFamily="2" charset="0"/>
            </a:endParaRPr>
          </a:p>
          <a:p>
            <a:pPr marL="0" indent="0">
              <a:buNone/>
            </a:pPr>
            <a:endParaRPr lang="en-GB" dirty="0">
              <a:latin typeface="Big Reed Roman" panose="00000400000000000000" pitchFamily="2"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653136"/>
            <a:ext cx="19335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Tree>
    <p:extLst>
      <p:ext uri="{BB962C8B-B14F-4D97-AF65-F5344CB8AC3E}">
        <p14:creationId xmlns:p14="http://schemas.microsoft.com/office/powerpoint/2010/main" val="1743522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864096"/>
          </a:xfrm>
        </p:spPr>
        <p:txBody>
          <a:bodyPr>
            <a:normAutofit fontScale="90000"/>
          </a:bodyPr>
          <a:lstStyle/>
          <a:p>
            <a:r>
              <a:rPr lang="en-GB" sz="6000" b="1" dirty="0">
                <a:latin typeface="Big Reed Roman" panose="00000400000000000000" pitchFamily="2" charset="0"/>
              </a:rPr>
              <a:t>QUESTIONNAIRES</a:t>
            </a:r>
            <a:r>
              <a:rPr lang="en-GB" dirty="0"/>
              <a:t/>
            </a:r>
            <a:br>
              <a:rPr lang="en-GB" dirty="0"/>
            </a:br>
            <a:endParaRPr lang="en-GB" dirty="0"/>
          </a:p>
        </p:txBody>
      </p:sp>
      <p:sp>
        <p:nvSpPr>
          <p:cNvPr id="3" name="Content Placeholder 2"/>
          <p:cNvSpPr>
            <a:spLocks noGrp="1"/>
          </p:cNvSpPr>
          <p:nvPr>
            <p:ph idx="1"/>
          </p:nvPr>
        </p:nvSpPr>
        <p:spPr>
          <a:xfrm>
            <a:off x="467544" y="1988840"/>
            <a:ext cx="8229600" cy="4525963"/>
          </a:xfrm>
        </p:spPr>
        <p:txBody>
          <a:bodyPr>
            <a:normAutofit/>
          </a:bodyPr>
          <a:lstStyle/>
          <a:p>
            <a:pPr marL="0" indent="0" algn="ctr">
              <a:buNone/>
            </a:pPr>
            <a:r>
              <a:rPr lang="en-GB" dirty="0" smtClean="0"/>
              <a:t>Questionnaires </a:t>
            </a:r>
            <a:r>
              <a:rPr lang="en-GB" dirty="0"/>
              <a:t>involve asking people what they </a:t>
            </a:r>
            <a:r>
              <a:rPr lang="en-GB" dirty="0">
                <a:solidFill>
                  <a:srgbClr val="FF0000"/>
                </a:solidFill>
              </a:rPr>
              <a:t>think</a:t>
            </a:r>
            <a:r>
              <a:rPr lang="en-GB" dirty="0"/>
              <a:t> about a topic of interest. Questionnaires have to be designed carefully. They ask for personal data e.g. age, gender and background</a:t>
            </a:r>
            <a:r>
              <a:rPr lang="en-GB" dirty="0" smtClean="0"/>
              <a:t>.</a:t>
            </a:r>
            <a:endParaRPr lang="en-GB" dirty="0"/>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683678"/>
            <a:ext cx="3029971" cy="201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0" y="4149080"/>
            <a:ext cx="6048672" cy="2448272"/>
          </a:xfrm>
          <a:prstGeom prst="wedgeEllipseCallout">
            <a:avLst>
              <a:gd name="adj1" fmla="val 63351"/>
              <a:gd name="adj2" fmla="val 404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75000"/>
                  </a:schemeClr>
                </a:solidFill>
                <a:latin typeface="Big Reed Roman" panose="00000400000000000000" pitchFamily="2" charset="0"/>
              </a:rPr>
              <a:t>In pairs, discuss </a:t>
            </a:r>
            <a:r>
              <a:rPr lang="en-GB" dirty="0" smtClean="0">
                <a:solidFill>
                  <a:srgbClr val="FF0000"/>
                </a:solidFill>
                <a:latin typeface="Big Reed Roman" panose="00000400000000000000" pitchFamily="2" charset="0"/>
              </a:rPr>
              <a:t>what problems you encountered</a:t>
            </a:r>
            <a:r>
              <a:rPr lang="en-GB" dirty="0" smtClean="0">
                <a:solidFill>
                  <a:schemeClr val="tx2">
                    <a:lumMod val="75000"/>
                  </a:schemeClr>
                </a:solidFill>
                <a:latin typeface="Big Reed Roman" panose="00000400000000000000" pitchFamily="2" charset="0"/>
              </a:rPr>
              <a:t> whilst completing your questionnaire and also </a:t>
            </a:r>
            <a:r>
              <a:rPr lang="en-GB" dirty="0" smtClean="0">
                <a:solidFill>
                  <a:srgbClr val="FF0000"/>
                </a:solidFill>
                <a:latin typeface="Big Reed Roman" panose="00000400000000000000" pitchFamily="2" charset="0"/>
              </a:rPr>
              <a:t>what went well</a:t>
            </a:r>
            <a:r>
              <a:rPr lang="en-GB" dirty="0" smtClean="0">
                <a:solidFill>
                  <a:schemeClr val="tx2">
                    <a:lumMod val="75000"/>
                  </a:schemeClr>
                </a:solidFill>
                <a:latin typeface="Big Reed Roman" panose="00000400000000000000" pitchFamily="2" charset="0"/>
              </a:rPr>
              <a:t>. Write them down ready to feed back to the rest of the class.</a:t>
            </a:r>
            <a:endParaRPr lang="en-GB" dirty="0">
              <a:solidFill>
                <a:schemeClr val="tx2">
                  <a:lumMod val="75000"/>
                </a:schemeClr>
              </a:solidFill>
              <a:latin typeface="Big Reed Roman" panose="00000400000000000000" pitchFamily="2" charset="0"/>
            </a:endParaRPr>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1801685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864096"/>
          </a:xfrm>
        </p:spPr>
        <p:txBody>
          <a:bodyPr>
            <a:normAutofit fontScale="90000"/>
          </a:bodyPr>
          <a:lstStyle/>
          <a:p>
            <a:r>
              <a:rPr lang="en-GB" sz="6000" b="1" dirty="0">
                <a:latin typeface="Big Reed Roman" panose="00000400000000000000" pitchFamily="2" charset="0"/>
              </a:rPr>
              <a:t>QUESTIONNAIRES</a:t>
            </a:r>
            <a:r>
              <a:rPr lang="en-GB" dirty="0"/>
              <a:t/>
            </a:r>
            <a:br>
              <a:rPr lang="en-GB" dirty="0"/>
            </a:br>
            <a:endParaRPr lang="en-GB" dirty="0"/>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
        <p:nvSpPr>
          <p:cNvPr id="9" name="Content Placeholder 8"/>
          <p:cNvSpPr>
            <a:spLocks noGrp="1"/>
          </p:cNvSpPr>
          <p:nvPr>
            <p:ph idx="1"/>
          </p:nvPr>
        </p:nvSpPr>
        <p:spPr>
          <a:xfrm>
            <a:off x="467544" y="1916832"/>
            <a:ext cx="8229600" cy="4525963"/>
          </a:xfrm>
        </p:spPr>
        <p:txBody>
          <a:bodyPr/>
          <a:lstStyle/>
          <a:p>
            <a:r>
              <a:rPr lang="en-GB" b="1" u="sng" dirty="0" err="1" smtClean="0"/>
              <a:t>Adorno</a:t>
            </a:r>
            <a:r>
              <a:rPr lang="en-GB" b="1" u="sng" dirty="0" smtClean="0"/>
              <a:t> et al (1950)</a:t>
            </a:r>
            <a:r>
              <a:rPr lang="en-GB" dirty="0" smtClean="0"/>
              <a:t> used a questionnaire to see if authoritarian personality linked to prejudice.  They developed a “fascism” scale.  Their findings suggested that people who were more fascist (authoritarian) were more prejudiced in their views.  This suggests that personality relates to prejudice.</a:t>
            </a:r>
          </a:p>
          <a:p>
            <a:endParaRPr lang="en-GB" dirty="0"/>
          </a:p>
        </p:txBody>
      </p:sp>
    </p:spTree>
    <p:extLst>
      <p:ext uri="{BB962C8B-B14F-4D97-AF65-F5344CB8AC3E}">
        <p14:creationId xmlns:p14="http://schemas.microsoft.com/office/powerpoint/2010/main" val="180168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32856"/>
            <a:ext cx="8137775" cy="718153"/>
          </a:xfrm>
        </p:spPr>
        <p:txBody>
          <a:bodyPr>
            <a:normAutofit fontScale="90000"/>
          </a:bodyPr>
          <a:lstStyle/>
          <a:p>
            <a:r>
              <a:rPr lang="en-GB" sz="7300" b="1" dirty="0">
                <a:latin typeface="Big Reed Roman" panose="00000400000000000000" pitchFamily="2" charset="0"/>
              </a:rPr>
              <a:t>SURVEYS</a:t>
            </a:r>
            <a:r>
              <a:rPr lang="en-GB" dirty="0">
                <a:latin typeface="Big Reed Roman" panose="00000400000000000000" pitchFamily="2" charset="0"/>
              </a:rPr>
              <a:t/>
            </a:r>
            <a:br>
              <a:rPr lang="en-GB" dirty="0">
                <a:latin typeface="Big Reed Roman" panose="00000400000000000000" pitchFamily="2" charset="0"/>
              </a:rPr>
            </a:br>
            <a:endParaRPr lang="en-GB" dirty="0">
              <a:latin typeface="Big Reed Roman" panose="00000400000000000000" pitchFamily="2" charset="0"/>
            </a:endParaRPr>
          </a:p>
        </p:txBody>
      </p:sp>
      <p:sp>
        <p:nvSpPr>
          <p:cNvPr id="3" name="Content Placeholder 2"/>
          <p:cNvSpPr>
            <a:spLocks noGrp="1"/>
          </p:cNvSpPr>
          <p:nvPr>
            <p:ph idx="1"/>
          </p:nvPr>
        </p:nvSpPr>
        <p:spPr>
          <a:xfrm>
            <a:off x="251520" y="2321497"/>
            <a:ext cx="8229600" cy="4536503"/>
          </a:xfrm>
        </p:spPr>
        <p:txBody>
          <a:bodyPr>
            <a:normAutofit lnSpcReduction="10000"/>
          </a:bodyPr>
          <a:lstStyle/>
          <a:p>
            <a:r>
              <a:rPr lang="en-GB" dirty="0">
                <a:latin typeface="Big Reed Roman" panose="00000400000000000000" pitchFamily="2" charset="0"/>
              </a:rPr>
              <a:t>Surveys are planned with an </a:t>
            </a:r>
            <a:r>
              <a:rPr lang="en-GB" b="1" dirty="0">
                <a:solidFill>
                  <a:srgbClr val="FF0000"/>
                </a:solidFill>
                <a:latin typeface="Big Reed Roman" panose="00000400000000000000" pitchFamily="2" charset="0"/>
              </a:rPr>
              <a:t>aim</a:t>
            </a:r>
            <a:r>
              <a:rPr lang="en-GB" dirty="0">
                <a:solidFill>
                  <a:srgbClr val="FF0000"/>
                </a:solidFill>
                <a:latin typeface="Big Reed Roman" panose="00000400000000000000" pitchFamily="2" charset="0"/>
              </a:rPr>
              <a:t> </a:t>
            </a:r>
            <a:r>
              <a:rPr lang="en-GB" dirty="0">
                <a:latin typeface="Big Reed Roman" panose="00000400000000000000" pitchFamily="2" charset="0"/>
              </a:rPr>
              <a:t>in mind e.g. ‘to find out attitudes to prejudice’. The aim of a study should be summed up in a general statement.</a:t>
            </a:r>
          </a:p>
          <a:p>
            <a:r>
              <a:rPr lang="en-GB" b="1" dirty="0">
                <a:solidFill>
                  <a:srgbClr val="FF0000"/>
                </a:solidFill>
                <a:latin typeface="Big Reed Roman" panose="00000400000000000000" pitchFamily="2" charset="0"/>
              </a:rPr>
              <a:t>Surveys </a:t>
            </a:r>
            <a:r>
              <a:rPr lang="en-GB" dirty="0">
                <a:latin typeface="Big Reed Roman" panose="00000400000000000000" pitchFamily="2" charset="0"/>
              </a:rPr>
              <a:t>are a commonly used research method in social psychology. A survey can be thought of as an umbrella term for a number of different research designs including </a:t>
            </a:r>
            <a:r>
              <a:rPr lang="en-GB" b="1" dirty="0">
                <a:solidFill>
                  <a:srgbClr val="FF0000"/>
                </a:solidFill>
                <a:latin typeface="Big Reed Roman" panose="00000400000000000000" pitchFamily="2" charset="0"/>
              </a:rPr>
              <a:t>questionnaires</a:t>
            </a:r>
            <a:r>
              <a:rPr lang="en-GB" dirty="0">
                <a:latin typeface="Big Reed Roman" panose="00000400000000000000" pitchFamily="2" charset="0"/>
              </a:rPr>
              <a:t> and </a:t>
            </a:r>
            <a:r>
              <a:rPr lang="en-GB" b="1" dirty="0">
                <a:solidFill>
                  <a:srgbClr val="FF0000"/>
                </a:solidFill>
                <a:latin typeface="Big Reed Roman" panose="00000400000000000000" pitchFamily="2" charset="0"/>
              </a:rPr>
              <a:t>interviews</a:t>
            </a:r>
            <a:r>
              <a:rPr lang="en-GB" dirty="0">
                <a:solidFill>
                  <a:srgbClr val="FF0000"/>
                </a:solidFill>
                <a:latin typeface="Big Reed Roman" panose="00000400000000000000" pitchFamily="2" charset="0"/>
              </a:rPr>
              <a:t>.</a:t>
            </a:r>
          </a:p>
          <a:p>
            <a:r>
              <a:rPr lang="en-GB" dirty="0">
                <a:latin typeface="Big Reed Roman" panose="00000400000000000000" pitchFamily="2" charset="0"/>
              </a:rPr>
              <a:t>These methods investigate specific research questions by gathering </a:t>
            </a:r>
            <a:r>
              <a:rPr lang="en-GB" b="1" dirty="0">
                <a:solidFill>
                  <a:srgbClr val="FF0000"/>
                </a:solidFill>
                <a:latin typeface="Big Reed Roman" panose="00000400000000000000" pitchFamily="2" charset="0"/>
              </a:rPr>
              <a:t>self-report data</a:t>
            </a:r>
            <a:r>
              <a:rPr lang="en-GB" dirty="0">
                <a:latin typeface="Big Reed Roman" panose="00000400000000000000" pitchFamily="2" charset="0"/>
              </a:rPr>
              <a:t>.</a:t>
            </a:r>
          </a:p>
          <a:p>
            <a:endParaRPr lang="en-GB" dirty="0"/>
          </a:p>
        </p:txBody>
      </p:sp>
      <p:pic>
        <p:nvPicPr>
          <p:cNvPr id="1026" name="Picture 2" descr="http://onlinesurveyspays.com/wp-content/uploads/2011/10/survey-300x298.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484784"/>
            <a:ext cx="1304843"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981236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864096"/>
          </a:xfrm>
        </p:spPr>
        <p:txBody>
          <a:bodyPr>
            <a:normAutofit fontScale="90000"/>
          </a:bodyPr>
          <a:lstStyle/>
          <a:p>
            <a:r>
              <a:rPr lang="en-GB" sz="6000" b="1" dirty="0">
                <a:latin typeface="Big Reed Roman" panose="00000400000000000000" pitchFamily="2" charset="0"/>
              </a:rPr>
              <a:t>QUESTIONNAIRES</a:t>
            </a:r>
            <a:r>
              <a:rPr lang="en-GB" dirty="0"/>
              <a:t/>
            </a:r>
            <a:br>
              <a:rPr lang="en-GB" dirty="0"/>
            </a:br>
            <a:endParaRPr lang="en-GB" dirty="0"/>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
        <p:nvSpPr>
          <p:cNvPr id="9" name="Content Placeholder 8"/>
          <p:cNvSpPr>
            <a:spLocks noGrp="1"/>
          </p:cNvSpPr>
          <p:nvPr>
            <p:ph idx="1"/>
          </p:nvPr>
        </p:nvSpPr>
        <p:spPr>
          <a:xfrm>
            <a:off x="467544" y="1916832"/>
            <a:ext cx="8229600" cy="4525963"/>
          </a:xfrm>
        </p:spPr>
        <p:txBody>
          <a:bodyPr/>
          <a:lstStyle/>
          <a:p>
            <a:r>
              <a:rPr lang="en-GB" dirty="0" smtClean="0"/>
              <a:t>Because </a:t>
            </a:r>
            <a:r>
              <a:rPr lang="en-GB" b="1" dirty="0" smtClean="0"/>
              <a:t>questionnaires </a:t>
            </a:r>
            <a:r>
              <a:rPr lang="en-GB" dirty="0" smtClean="0"/>
              <a:t>involve a </a:t>
            </a:r>
            <a:r>
              <a:rPr lang="en-GB" b="1" dirty="0" smtClean="0"/>
              <a:t>written </a:t>
            </a:r>
            <a:r>
              <a:rPr lang="en-GB" dirty="0" smtClean="0"/>
              <a:t>format there is </a:t>
            </a:r>
            <a:r>
              <a:rPr lang="en-GB" b="1" dirty="0" smtClean="0"/>
              <a:t>no flexibility</a:t>
            </a:r>
            <a:r>
              <a:rPr lang="en-GB" dirty="0" smtClean="0"/>
              <a:t> about the questions. Space can be left for the participants to write comments but otherwise </a:t>
            </a:r>
            <a:r>
              <a:rPr lang="en-GB" b="1" dirty="0" smtClean="0"/>
              <a:t>set questions</a:t>
            </a:r>
            <a:r>
              <a:rPr lang="en-GB" dirty="0" smtClean="0"/>
              <a:t> are answered. Questions are most likely to be </a:t>
            </a:r>
            <a:r>
              <a:rPr lang="en-GB" b="1" dirty="0" smtClean="0"/>
              <a:t>closed</a:t>
            </a:r>
            <a:r>
              <a:rPr lang="en-GB" dirty="0" smtClean="0"/>
              <a:t> and may make use of a </a:t>
            </a:r>
            <a:r>
              <a:rPr lang="en-GB" b="1" dirty="0" err="1" smtClean="0"/>
              <a:t>Likert</a:t>
            </a:r>
            <a:r>
              <a:rPr lang="en-GB" b="1" dirty="0" smtClean="0"/>
              <a:t>-type scale</a:t>
            </a:r>
            <a:r>
              <a:rPr lang="en-GB" dirty="0" smtClean="0"/>
              <a:t>. </a:t>
            </a:r>
          </a:p>
          <a:p>
            <a:endParaRPr lang="en-GB" dirty="0"/>
          </a:p>
        </p:txBody>
      </p:sp>
    </p:spTree>
    <p:extLst>
      <p:ext uri="{BB962C8B-B14F-4D97-AF65-F5344CB8AC3E}">
        <p14:creationId xmlns:p14="http://schemas.microsoft.com/office/powerpoint/2010/main" val="1801685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229600" cy="1143000"/>
          </a:xfrm>
        </p:spPr>
        <p:txBody>
          <a:bodyPr>
            <a:normAutofit/>
          </a:bodyPr>
          <a:lstStyle/>
          <a:p>
            <a:r>
              <a:rPr lang="en-GB" sz="6000" b="1" dirty="0" smtClean="0">
                <a:latin typeface="Big Reed Roman" panose="00000400000000000000" pitchFamily="2" charset="0"/>
              </a:rPr>
              <a:t>Features of Questionnaires</a:t>
            </a:r>
            <a:endParaRPr lang="en-GB" sz="6000" b="1" dirty="0">
              <a:latin typeface="Big Reed Roman" panose="00000400000000000000" pitchFamily="2" charset="0"/>
            </a:endParaRPr>
          </a:p>
        </p:txBody>
      </p:sp>
      <p:sp>
        <p:nvSpPr>
          <p:cNvPr id="6" name="Line Callout 2 5"/>
          <p:cNvSpPr/>
          <p:nvPr/>
        </p:nvSpPr>
        <p:spPr>
          <a:xfrm>
            <a:off x="4499992" y="2275076"/>
            <a:ext cx="2384104" cy="936104"/>
          </a:xfrm>
          <a:prstGeom prst="borderCallout2">
            <a:avLst>
              <a:gd name="adj1" fmla="val 18750"/>
              <a:gd name="adj2" fmla="val -8333"/>
              <a:gd name="adj3" fmla="val 18750"/>
              <a:gd name="adj4" fmla="val -16667"/>
              <a:gd name="adj5" fmla="val 137399"/>
              <a:gd name="adj6" fmla="val -24858"/>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75000"/>
                  </a:schemeClr>
                </a:solidFill>
                <a:latin typeface="Big Reed Roman" panose="00000400000000000000" pitchFamily="2" charset="0"/>
              </a:rPr>
              <a:t>Complete part 1 of this table for questionnaires</a:t>
            </a:r>
            <a:endParaRPr lang="en-GB" dirty="0">
              <a:solidFill>
                <a:schemeClr val="tx2">
                  <a:lumMod val="75000"/>
                </a:schemeClr>
              </a:solidFill>
              <a:latin typeface="Big Reed Roman" panose="000004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06761"/>
              </p:ext>
            </p:extLst>
          </p:nvPr>
        </p:nvGraphicFramePr>
        <p:xfrm>
          <a:off x="539552" y="3501008"/>
          <a:ext cx="8229600" cy="23825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dirty="0"/>
                    </a:p>
                  </a:txBody>
                  <a:tcPr/>
                </a:tc>
                <a:tc>
                  <a:txBody>
                    <a:bodyPr/>
                    <a:lstStyle/>
                    <a:p>
                      <a:r>
                        <a:rPr lang="en-GB" dirty="0" smtClean="0"/>
                        <a:t>Features </a:t>
                      </a:r>
                      <a:endParaRPr lang="en-GB" dirty="0"/>
                    </a:p>
                  </a:txBody>
                  <a:tcPr/>
                </a:tc>
                <a:tc>
                  <a:txBody>
                    <a:bodyPr/>
                    <a:lstStyle/>
                    <a:p>
                      <a:r>
                        <a:rPr lang="en-GB" dirty="0" smtClean="0"/>
                        <a:t>Strengths</a:t>
                      </a:r>
                      <a:endParaRPr lang="en-GB" dirty="0"/>
                    </a:p>
                  </a:txBody>
                  <a:tcPr/>
                </a:tc>
                <a:tc>
                  <a:txBody>
                    <a:bodyPr/>
                    <a:lstStyle/>
                    <a:p>
                      <a:r>
                        <a:rPr lang="en-GB" dirty="0" smtClean="0"/>
                        <a:t>Weaknesses </a:t>
                      </a:r>
                      <a:endParaRPr lang="en-GB" dirty="0"/>
                    </a:p>
                  </a:txBody>
                  <a:tcPr/>
                </a:tc>
              </a:tr>
              <a:tr h="370840">
                <a:tc>
                  <a:txBody>
                    <a:bodyPr/>
                    <a:lstStyle/>
                    <a:p>
                      <a:r>
                        <a:rPr lang="en-GB" dirty="0" smtClean="0"/>
                        <a:t>Questionnaires </a:t>
                      </a:r>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3105708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229600" cy="1143000"/>
          </a:xfrm>
        </p:spPr>
        <p:txBody>
          <a:bodyPr>
            <a:normAutofit/>
          </a:bodyPr>
          <a:lstStyle/>
          <a:p>
            <a:r>
              <a:rPr lang="en-GB" sz="6600" b="1" dirty="0" smtClean="0">
                <a:latin typeface="Big Reed Roman" panose="00000400000000000000" pitchFamily="2" charset="0"/>
              </a:rPr>
              <a:t>Types of scales</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467544" y="2060848"/>
            <a:ext cx="8229600" cy="4525963"/>
          </a:xfrm>
        </p:spPr>
        <p:txBody>
          <a:bodyPr/>
          <a:lstStyle/>
          <a:p>
            <a:pPr marL="0" indent="0">
              <a:buNone/>
            </a:pPr>
            <a:r>
              <a:rPr lang="en-GB" dirty="0" smtClean="0"/>
              <a:t>There are a variety of scales used in questionnaires. They include:</a:t>
            </a:r>
          </a:p>
          <a:p>
            <a:r>
              <a:rPr lang="en-GB" dirty="0" smtClean="0">
                <a:solidFill>
                  <a:srgbClr val="FF0000"/>
                </a:solidFill>
              </a:rPr>
              <a:t>Likert scales</a:t>
            </a:r>
          </a:p>
          <a:p>
            <a:r>
              <a:rPr lang="en-GB" dirty="0" smtClean="0">
                <a:solidFill>
                  <a:srgbClr val="FF0000"/>
                </a:solidFill>
              </a:rPr>
              <a:t>Rating scales</a:t>
            </a:r>
          </a:p>
          <a:p>
            <a:r>
              <a:rPr lang="en-GB" dirty="0" smtClean="0">
                <a:solidFill>
                  <a:srgbClr val="FF0000"/>
                </a:solidFill>
              </a:rPr>
              <a:t>Identification scales</a:t>
            </a:r>
          </a:p>
          <a:p>
            <a:pPr marL="0" indent="0" algn="ctr">
              <a:buNone/>
            </a:pPr>
            <a:r>
              <a:rPr lang="en-GB" dirty="0" smtClean="0">
                <a:latin typeface="Big Reed Roman" panose="00000400000000000000" pitchFamily="2" charset="0"/>
              </a:rPr>
              <a:t>Read through your booklet to find out the features of each one and try the examples.</a:t>
            </a:r>
          </a:p>
          <a:p>
            <a:pPr marL="0" indent="0" algn="ctr">
              <a:buNone/>
            </a:pPr>
            <a:endParaRPr lang="en-GB"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3" y="2388306"/>
            <a:ext cx="1688765" cy="168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119767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143000"/>
          </a:xfrm>
        </p:spPr>
        <p:txBody>
          <a:bodyPr>
            <a:normAutofit/>
          </a:bodyPr>
          <a:lstStyle/>
          <a:p>
            <a:r>
              <a:rPr lang="en-GB" sz="5400" b="1" dirty="0" smtClean="0">
                <a:latin typeface="Big Reed Roman" panose="00000400000000000000" pitchFamily="2" charset="0"/>
              </a:rPr>
              <a:t>Getting you thinking!</a:t>
            </a:r>
            <a:endParaRPr lang="en-GB" sz="5400" b="1" dirty="0">
              <a:latin typeface="Big Reed Roman" panose="00000400000000000000" pitchFamily="2" charset="0"/>
            </a:endParaRPr>
          </a:p>
        </p:txBody>
      </p:sp>
      <p:sp>
        <p:nvSpPr>
          <p:cNvPr id="3" name="Content Placeholder 2"/>
          <p:cNvSpPr>
            <a:spLocks noGrp="1"/>
          </p:cNvSpPr>
          <p:nvPr>
            <p:ph idx="1"/>
          </p:nvPr>
        </p:nvSpPr>
        <p:spPr/>
        <p:txBody>
          <a:bodyPr/>
          <a:lstStyle/>
          <a:p>
            <a:endParaRPr lang="en-GB" dirty="0"/>
          </a:p>
        </p:txBody>
      </p:sp>
      <p:sp>
        <p:nvSpPr>
          <p:cNvPr id="4" name="Oval 3"/>
          <p:cNvSpPr/>
          <p:nvPr/>
        </p:nvSpPr>
        <p:spPr>
          <a:xfrm>
            <a:off x="2843808" y="2564904"/>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Big Reed Roman" panose="00000400000000000000" pitchFamily="2" charset="0"/>
              </a:rPr>
              <a:t>Strengths and weaknesses of questionnaires</a:t>
            </a:r>
            <a:endParaRPr lang="en-GB" sz="2400" dirty="0">
              <a:latin typeface="Big Reed Roman" panose="00000400000000000000" pitchFamily="2" charset="0"/>
            </a:endParaRPr>
          </a:p>
        </p:txBody>
      </p:sp>
      <p:cxnSp>
        <p:nvCxnSpPr>
          <p:cNvPr id="6" name="Straight Arrow Connector 5"/>
          <p:cNvCxnSpPr>
            <a:stCxn id="4" idx="7"/>
          </p:cNvCxnSpPr>
          <p:nvPr/>
        </p:nvCxnSpPr>
        <p:spPr>
          <a:xfrm flipV="1">
            <a:off x="6101330" y="2420888"/>
            <a:ext cx="558902" cy="470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p:cNvCxnSpPr>
          <p:nvPr/>
        </p:nvCxnSpPr>
        <p:spPr>
          <a:xfrm>
            <a:off x="6660232" y="368102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5"/>
          </p:cNvCxnSpPr>
          <p:nvPr/>
        </p:nvCxnSpPr>
        <p:spPr>
          <a:xfrm>
            <a:off x="6101330" y="4470247"/>
            <a:ext cx="774926" cy="542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52020" y="479715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52020" y="206084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907704" y="368102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p:cNvCxnSpPr>
          <p:nvPr/>
        </p:nvCxnSpPr>
        <p:spPr>
          <a:xfrm flipH="1" flipV="1">
            <a:off x="3059832" y="2420888"/>
            <a:ext cx="342878" cy="470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H="1">
            <a:off x="2843808" y="4470247"/>
            <a:ext cx="558902" cy="542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15" name="TextBox 1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3823097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412776"/>
            <a:ext cx="8229600" cy="1143000"/>
          </a:xfrm>
        </p:spPr>
        <p:txBody>
          <a:bodyPr>
            <a:normAutofit fontScale="90000"/>
          </a:bodyPr>
          <a:lstStyle/>
          <a:p>
            <a:r>
              <a:rPr lang="en-GB" sz="4000" b="1" u="sng" dirty="0">
                <a:latin typeface="Big Reed Roman" panose="00000400000000000000" pitchFamily="2" charset="0"/>
              </a:rPr>
              <a:t>EVALUATION OF QUESTIONNAIRES</a:t>
            </a:r>
            <a:r>
              <a:rPr lang="en-GB" dirty="0"/>
              <a:t/>
            </a:r>
            <a:br>
              <a:rPr lang="en-GB" dirty="0"/>
            </a:br>
            <a:endParaRPr lang="en-GB" dirty="0"/>
          </a:p>
        </p:txBody>
      </p:sp>
      <p:sp>
        <p:nvSpPr>
          <p:cNvPr id="3" name="Content Placeholder 2"/>
          <p:cNvSpPr>
            <a:spLocks noGrp="1"/>
          </p:cNvSpPr>
          <p:nvPr>
            <p:ph idx="1"/>
          </p:nvPr>
        </p:nvSpPr>
        <p:spPr>
          <a:xfrm>
            <a:off x="467544" y="2204864"/>
            <a:ext cx="8229600" cy="4925144"/>
          </a:xfrm>
        </p:spPr>
        <p:txBody>
          <a:bodyPr>
            <a:normAutofit/>
          </a:bodyPr>
          <a:lstStyle/>
          <a:p>
            <a:pPr marL="0" indent="0" algn="ctr">
              <a:buNone/>
            </a:pPr>
            <a:r>
              <a:rPr lang="en-GB" b="1" u="sng" dirty="0">
                <a:latin typeface="Big Reed Roman" panose="00000400000000000000" pitchFamily="2" charset="0"/>
              </a:rPr>
              <a:t>STRENGTHS</a:t>
            </a:r>
            <a:endParaRPr lang="en-GB" dirty="0">
              <a:latin typeface="Big Reed Roman" panose="00000400000000000000" pitchFamily="2" charset="0"/>
            </a:endParaRPr>
          </a:p>
          <a:p>
            <a:pPr lvl="1"/>
            <a:r>
              <a:rPr lang="en-GB" sz="3000" dirty="0">
                <a:solidFill>
                  <a:srgbClr val="FF0000"/>
                </a:solidFill>
                <a:latin typeface="Big Reed Roman" panose="00000400000000000000" pitchFamily="2" charset="0"/>
              </a:rPr>
              <a:t>the </a:t>
            </a:r>
            <a:r>
              <a:rPr lang="en-GB" sz="3000" b="1" dirty="0">
                <a:solidFill>
                  <a:srgbClr val="FF0000"/>
                </a:solidFill>
                <a:latin typeface="Big Reed Roman" panose="00000400000000000000" pitchFamily="2" charset="0"/>
              </a:rPr>
              <a:t>same questions</a:t>
            </a:r>
            <a:r>
              <a:rPr lang="en-GB" sz="3000" dirty="0">
                <a:solidFill>
                  <a:srgbClr val="FF0000"/>
                </a:solidFill>
                <a:latin typeface="Big Reed Roman" panose="00000400000000000000" pitchFamily="2" charset="0"/>
              </a:rPr>
              <a:t> are asked to all participants using the same </a:t>
            </a:r>
            <a:r>
              <a:rPr lang="en-GB" sz="3000" b="1" dirty="0">
                <a:solidFill>
                  <a:srgbClr val="FF0000"/>
                </a:solidFill>
                <a:latin typeface="Big Reed Roman" panose="00000400000000000000" pitchFamily="2" charset="0"/>
              </a:rPr>
              <a:t>standardised procedure </a:t>
            </a:r>
            <a:r>
              <a:rPr lang="en-GB" sz="3000" dirty="0">
                <a:solidFill>
                  <a:schemeClr val="tx2">
                    <a:lumMod val="60000"/>
                    <a:lumOff val="40000"/>
                  </a:schemeClr>
                </a:solidFill>
                <a:latin typeface="Big Reed Roman" panose="00000400000000000000" pitchFamily="2" charset="0"/>
              </a:rPr>
              <a:t>this means that there is little variation in how people are asked the information</a:t>
            </a:r>
            <a:r>
              <a:rPr lang="en-GB" sz="3000" dirty="0">
                <a:latin typeface="Big Reed Roman" panose="00000400000000000000" pitchFamily="2" charset="0"/>
              </a:rPr>
              <a:t>, </a:t>
            </a:r>
            <a:r>
              <a:rPr lang="en-GB" sz="3000" dirty="0">
                <a:solidFill>
                  <a:srgbClr val="00B050"/>
                </a:solidFill>
                <a:latin typeface="Big Reed Roman" panose="00000400000000000000" pitchFamily="2" charset="0"/>
              </a:rPr>
              <a:t>this means that data us </a:t>
            </a:r>
            <a:r>
              <a:rPr lang="en-GB" sz="3000" b="1" dirty="0">
                <a:solidFill>
                  <a:srgbClr val="00B050"/>
                </a:solidFill>
                <a:latin typeface="Big Reed Roman" panose="00000400000000000000" pitchFamily="2" charset="0"/>
              </a:rPr>
              <a:t>realistic and valid</a:t>
            </a:r>
            <a:r>
              <a:rPr lang="en-GB" sz="3000" dirty="0">
                <a:solidFill>
                  <a:srgbClr val="00B050"/>
                </a:solidFill>
                <a:latin typeface="Big Reed Roman" panose="00000400000000000000" pitchFamily="2" charset="0"/>
              </a:rPr>
              <a:t> and uninfluenced by the researcher.</a:t>
            </a:r>
          </a:p>
          <a:p>
            <a:pPr lvl="1"/>
            <a:r>
              <a:rPr lang="en-GB" sz="3000" dirty="0">
                <a:solidFill>
                  <a:srgbClr val="FF0000"/>
                </a:solidFill>
                <a:latin typeface="Big Reed Roman" panose="00000400000000000000" pitchFamily="2" charset="0"/>
              </a:rPr>
              <a:t>By using set procedures the questionnaires can be easily </a:t>
            </a:r>
            <a:r>
              <a:rPr lang="en-GB" sz="3000" b="1" dirty="0">
                <a:solidFill>
                  <a:srgbClr val="FF0000"/>
                </a:solidFill>
                <a:latin typeface="Big Reed Roman" panose="00000400000000000000" pitchFamily="2" charset="0"/>
              </a:rPr>
              <a:t>replicated </a:t>
            </a:r>
            <a:r>
              <a:rPr lang="en-GB" sz="3000" dirty="0">
                <a:solidFill>
                  <a:schemeClr val="tx2">
                    <a:lumMod val="60000"/>
                    <a:lumOff val="40000"/>
                  </a:schemeClr>
                </a:solidFill>
                <a:latin typeface="Big Reed Roman" panose="00000400000000000000" pitchFamily="2" charset="0"/>
              </a:rPr>
              <a:t>as the same one can be used again</a:t>
            </a:r>
            <a:r>
              <a:rPr lang="en-GB" sz="3000" dirty="0">
                <a:latin typeface="Big Reed Roman" panose="00000400000000000000" pitchFamily="2" charset="0"/>
              </a:rPr>
              <a:t> </a:t>
            </a:r>
            <a:r>
              <a:rPr lang="en-GB" sz="3000" dirty="0">
                <a:solidFill>
                  <a:srgbClr val="00B050"/>
                </a:solidFill>
                <a:latin typeface="Big Reed Roman" panose="00000400000000000000" pitchFamily="2" charset="0"/>
              </a:rPr>
              <a:t>therefore ensuring </a:t>
            </a:r>
            <a:r>
              <a:rPr lang="en-GB" sz="3000" b="1" dirty="0">
                <a:solidFill>
                  <a:srgbClr val="00B050"/>
                </a:solidFill>
                <a:latin typeface="Big Reed Roman" panose="00000400000000000000" pitchFamily="2" charset="0"/>
              </a:rPr>
              <a:t>reliability.</a:t>
            </a:r>
            <a:r>
              <a:rPr lang="en-GB" sz="3000" dirty="0">
                <a:solidFill>
                  <a:srgbClr val="00B050"/>
                </a:solidFill>
                <a:latin typeface="Big Reed Roman" panose="00000400000000000000" pitchFamily="2" charset="0"/>
              </a:rPr>
              <a:t>  </a:t>
            </a:r>
          </a:p>
          <a:p>
            <a:pPr marL="0" indent="0">
              <a:buNone/>
            </a:pPr>
            <a:endParaRPr lang="en-GB"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07" y="1340768"/>
            <a:ext cx="2341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2726991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0768"/>
            <a:ext cx="8229600" cy="1143000"/>
          </a:xfrm>
        </p:spPr>
        <p:txBody>
          <a:bodyPr>
            <a:normAutofit fontScale="90000"/>
          </a:bodyPr>
          <a:lstStyle/>
          <a:p>
            <a:r>
              <a:rPr lang="en-GB" b="1" dirty="0"/>
              <a:t> </a:t>
            </a:r>
            <a:r>
              <a:rPr lang="en-GB" dirty="0"/>
              <a:t/>
            </a:r>
            <a:br>
              <a:rPr lang="en-GB" dirty="0"/>
            </a:br>
            <a:r>
              <a:rPr lang="en-GB" sz="4000" b="1" dirty="0">
                <a:latin typeface="Big Reed Roman" panose="00000400000000000000" pitchFamily="2" charset="0"/>
              </a:rPr>
              <a:t>EVALUATION OF QUESTIONNAIRES</a:t>
            </a:r>
            <a:r>
              <a:rPr lang="en-GB" dirty="0"/>
              <a:t/>
            </a:r>
            <a:br>
              <a:rPr lang="en-GB" dirty="0"/>
            </a:br>
            <a:endParaRPr lang="en-GB" dirty="0"/>
          </a:p>
        </p:txBody>
      </p:sp>
      <p:sp>
        <p:nvSpPr>
          <p:cNvPr id="3" name="Content Placeholder 2"/>
          <p:cNvSpPr>
            <a:spLocks noGrp="1"/>
          </p:cNvSpPr>
          <p:nvPr>
            <p:ph idx="1"/>
          </p:nvPr>
        </p:nvSpPr>
        <p:spPr>
          <a:xfrm>
            <a:off x="395536" y="2348880"/>
            <a:ext cx="8229600" cy="5069160"/>
          </a:xfrm>
        </p:spPr>
        <p:txBody>
          <a:bodyPr>
            <a:normAutofit/>
          </a:bodyPr>
          <a:lstStyle/>
          <a:p>
            <a:pPr marL="0" indent="0" algn="ctr">
              <a:buNone/>
            </a:pPr>
            <a:r>
              <a:rPr lang="en-GB" sz="3000" b="1" u="sng" dirty="0" smtClean="0">
                <a:latin typeface="Big Reed Roman" panose="00000400000000000000" pitchFamily="2" charset="0"/>
              </a:rPr>
              <a:t>WEAKNESSES</a:t>
            </a:r>
            <a:endParaRPr lang="en-GB" sz="3000" dirty="0">
              <a:latin typeface="Big Reed Roman" panose="00000400000000000000" pitchFamily="2" charset="0"/>
            </a:endParaRPr>
          </a:p>
          <a:p>
            <a:pPr lvl="1"/>
            <a:r>
              <a:rPr lang="en-GB" sz="3000" dirty="0">
                <a:solidFill>
                  <a:srgbClr val="FF0000"/>
                </a:solidFill>
                <a:latin typeface="Big Reed Roman" panose="00000400000000000000" pitchFamily="2" charset="0"/>
              </a:rPr>
              <a:t>administering questionnaires can be difficult </a:t>
            </a:r>
            <a:r>
              <a:rPr lang="en-GB" sz="3000" dirty="0">
                <a:solidFill>
                  <a:schemeClr val="tx2">
                    <a:lumMod val="60000"/>
                    <a:lumOff val="40000"/>
                  </a:schemeClr>
                </a:solidFill>
                <a:latin typeface="Big Reed Roman" panose="00000400000000000000" pitchFamily="2" charset="0"/>
              </a:rPr>
              <a:t>and this may mean </a:t>
            </a:r>
            <a:r>
              <a:rPr lang="en-GB" sz="3000" b="1" dirty="0">
                <a:solidFill>
                  <a:schemeClr val="tx2">
                    <a:lumMod val="60000"/>
                    <a:lumOff val="40000"/>
                  </a:schemeClr>
                </a:solidFill>
                <a:latin typeface="Big Reed Roman" panose="00000400000000000000" pitchFamily="2" charset="0"/>
              </a:rPr>
              <a:t>other variables</a:t>
            </a:r>
            <a:r>
              <a:rPr lang="en-GB" sz="3000" dirty="0">
                <a:solidFill>
                  <a:schemeClr val="tx2">
                    <a:lumMod val="60000"/>
                    <a:lumOff val="40000"/>
                  </a:schemeClr>
                </a:solidFill>
                <a:latin typeface="Big Reed Roman" panose="00000400000000000000" pitchFamily="2" charset="0"/>
              </a:rPr>
              <a:t> like location and others present could influence what the respondent will fill </a:t>
            </a:r>
            <a:r>
              <a:rPr lang="en-GB" sz="3000" dirty="0">
                <a:latin typeface="Big Reed Roman" panose="00000400000000000000" pitchFamily="2" charset="0"/>
              </a:rPr>
              <a:t>in </a:t>
            </a:r>
            <a:r>
              <a:rPr lang="en-GB" sz="3000" dirty="0">
                <a:solidFill>
                  <a:srgbClr val="00B050"/>
                </a:solidFill>
                <a:latin typeface="Big Reed Roman" panose="00000400000000000000" pitchFamily="2" charset="0"/>
              </a:rPr>
              <a:t>and ultimately </a:t>
            </a:r>
            <a:r>
              <a:rPr lang="en-GB" sz="3000" b="1" dirty="0">
                <a:solidFill>
                  <a:srgbClr val="00B050"/>
                </a:solidFill>
                <a:latin typeface="Big Reed Roman" panose="00000400000000000000" pitchFamily="2" charset="0"/>
              </a:rPr>
              <a:t>bias</a:t>
            </a:r>
            <a:r>
              <a:rPr lang="en-GB" sz="3000" dirty="0">
                <a:solidFill>
                  <a:srgbClr val="00B050"/>
                </a:solidFill>
                <a:latin typeface="Big Reed Roman" panose="00000400000000000000" pitchFamily="2" charset="0"/>
              </a:rPr>
              <a:t> the results</a:t>
            </a:r>
          </a:p>
          <a:p>
            <a:pPr lvl="1"/>
            <a:r>
              <a:rPr lang="en-GB" sz="3000" dirty="0">
                <a:solidFill>
                  <a:srgbClr val="FF0000"/>
                </a:solidFill>
                <a:latin typeface="Big Reed Roman" panose="00000400000000000000" pitchFamily="2" charset="0"/>
              </a:rPr>
              <a:t>questionnaires often have </a:t>
            </a:r>
            <a:r>
              <a:rPr lang="en-GB" sz="3000" b="1" dirty="0">
                <a:solidFill>
                  <a:srgbClr val="FF0000"/>
                </a:solidFill>
                <a:latin typeface="Big Reed Roman" panose="00000400000000000000" pitchFamily="2" charset="0"/>
              </a:rPr>
              <a:t>restricted questions</a:t>
            </a:r>
            <a:r>
              <a:rPr lang="en-GB" sz="3000" dirty="0">
                <a:latin typeface="Big Reed Roman" panose="00000400000000000000" pitchFamily="2" charset="0"/>
              </a:rPr>
              <a:t> </a:t>
            </a:r>
            <a:r>
              <a:rPr lang="en-GB" sz="3000" dirty="0">
                <a:solidFill>
                  <a:schemeClr val="tx2">
                    <a:lumMod val="60000"/>
                    <a:lumOff val="40000"/>
                  </a:schemeClr>
                </a:solidFill>
                <a:latin typeface="Big Reed Roman" panose="00000400000000000000" pitchFamily="2" charset="0"/>
              </a:rPr>
              <a:t>which means that the results could be </a:t>
            </a:r>
            <a:r>
              <a:rPr lang="en-GB" sz="3000" b="1" dirty="0">
                <a:solidFill>
                  <a:schemeClr val="tx2">
                    <a:lumMod val="60000"/>
                    <a:lumOff val="40000"/>
                  </a:schemeClr>
                </a:solidFill>
                <a:latin typeface="Big Reed Roman" panose="00000400000000000000" pitchFamily="2" charset="0"/>
              </a:rPr>
              <a:t>invalid,</a:t>
            </a:r>
            <a:r>
              <a:rPr lang="en-GB" sz="3000" dirty="0">
                <a:latin typeface="Big Reed Roman" panose="00000400000000000000" pitchFamily="2" charset="0"/>
              </a:rPr>
              <a:t> </a:t>
            </a:r>
            <a:r>
              <a:rPr lang="en-GB" sz="3000" dirty="0">
                <a:solidFill>
                  <a:srgbClr val="00B050"/>
                </a:solidFill>
                <a:latin typeface="Big Reed Roman" panose="00000400000000000000" pitchFamily="2" charset="0"/>
              </a:rPr>
              <a:t>closed questions may not offer enough options and open questions may restricted length, which leads to validity problems</a:t>
            </a:r>
            <a:r>
              <a:rPr lang="en-GB" sz="3000" dirty="0">
                <a:latin typeface="Big Reed Roman" panose="00000400000000000000" pitchFamily="2" charset="0"/>
              </a:rPr>
              <a:t>.</a:t>
            </a:r>
          </a:p>
          <a:p>
            <a:endParaRPr lang="en-GB"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16832"/>
            <a:ext cx="2341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2805923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507288" cy="1143000"/>
          </a:xfrm>
        </p:spPr>
        <p:txBody>
          <a:bodyPr>
            <a:noAutofit/>
          </a:bodyPr>
          <a:lstStyle/>
          <a:p>
            <a:r>
              <a:rPr lang="en-GB" sz="4800" b="1" dirty="0" smtClean="0">
                <a:latin typeface="Big Reed Roman" panose="00000400000000000000" pitchFamily="2" charset="0"/>
              </a:rPr>
              <a:t>Evaluation of Questionnaires</a:t>
            </a:r>
            <a:endParaRPr lang="en-GB" sz="4800" b="1" dirty="0">
              <a:latin typeface="Big Reed Roman" panose="00000400000000000000" pitchFamily="2" charset="0"/>
            </a:endParaRPr>
          </a:p>
        </p:txBody>
      </p:sp>
      <p:sp>
        <p:nvSpPr>
          <p:cNvPr id="6" name="Line Callout 2 5"/>
          <p:cNvSpPr/>
          <p:nvPr/>
        </p:nvSpPr>
        <p:spPr>
          <a:xfrm>
            <a:off x="5868144" y="1556792"/>
            <a:ext cx="2384104" cy="1296144"/>
          </a:xfrm>
          <a:prstGeom prst="borderCallout2">
            <a:avLst>
              <a:gd name="adj1" fmla="val 18750"/>
              <a:gd name="adj2" fmla="val -8333"/>
              <a:gd name="adj3" fmla="val 18750"/>
              <a:gd name="adj4" fmla="val -16667"/>
              <a:gd name="adj5" fmla="val 137399"/>
              <a:gd name="adj6" fmla="val -24858"/>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75000"/>
                  </a:schemeClr>
                </a:solidFill>
                <a:latin typeface="Big Reed Roman" panose="00000400000000000000" pitchFamily="2" charset="0"/>
              </a:rPr>
              <a:t>Complete parts 2 &amp; 3 of this table for questionnaires</a:t>
            </a:r>
            <a:endParaRPr lang="en-GB" dirty="0">
              <a:solidFill>
                <a:schemeClr val="tx2">
                  <a:lumMod val="75000"/>
                </a:schemeClr>
              </a:solidFill>
              <a:latin typeface="Big Reed Roman" panose="00000400000000000000" pitchFamily="2" charset="0"/>
            </a:endParaRPr>
          </a:p>
        </p:txBody>
      </p:sp>
      <p:pic>
        <p:nvPicPr>
          <p:cNvPr id="174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429000"/>
            <a:ext cx="8229600" cy="24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3"/>
          <p:cNvSpPr/>
          <p:nvPr/>
        </p:nvSpPr>
        <p:spPr>
          <a:xfrm>
            <a:off x="755576" y="1700808"/>
            <a:ext cx="3816424" cy="16561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Big Reed Roman" panose="00000400000000000000" pitchFamily="2" charset="0"/>
              </a:rPr>
              <a:t>Challenge students:</a:t>
            </a:r>
          </a:p>
          <a:p>
            <a:pPr algn="ctr"/>
            <a:r>
              <a:rPr lang="en-GB" dirty="0" smtClean="0">
                <a:solidFill>
                  <a:schemeClr val="bg1"/>
                </a:solidFill>
                <a:latin typeface="Big Reed Roman" panose="00000400000000000000" pitchFamily="2" charset="0"/>
              </a:rPr>
              <a:t>Try to add another strength and weakness</a:t>
            </a:r>
            <a:endParaRPr lang="en-GB" dirty="0">
              <a:solidFill>
                <a:schemeClr val="bg1"/>
              </a:solidFill>
              <a:latin typeface="Big Reed Roman" panose="00000400000000000000" pitchFamily="2" charset="0"/>
            </a:endParaRPr>
          </a:p>
        </p:txBody>
      </p:sp>
      <p:sp>
        <p:nvSpPr>
          <p:cNvPr id="7" name="TextBox 6"/>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2098317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229600" cy="1143000"/>
          </a:xfrm>
        </p:spPr>
        <p:txBody>
          <a:bodyPr>
            <a:normAutofit/>
          </a:bodyPr>
          <a:lstStyle/>
          <a:p>
            <a:r>
              <a:rPr lang="en-GB" sz="6600" b="1" dirty="0" smtClean="0">
                <a:latin typeface="Big Reed Roman" panose="00000400000000000000" pitchFamily="2" charset="0"/>
              </a:rPr>
              <a:t>Plenary </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395536" y="2332037"/>
            <a:ext cx="8229600" cy="4525963"/>
          </a:xfrm>
        </p:spPr>
        <p:txBody>
          <a:bodyPr/>
          <a:lstStyle/>
          <a:p>
            <a:pPr marL="0" indent="0" algn="ctr">
              <a:buNone/>
            </a:pPr>
            <a:r>
              <a:rPr lang="en-GB" dirty="0" smtClean="0">
                <a:latin typeface="Big Reed Roman" panose="00000400000000000000" pitchFamily="2" charset="0"/>
              </a:rPr>
              <a:t>Noughts and crosses</a:t>
            </a:r>
          </a:p>
          <a:p>
            <a:pPr marL="0" indent="0" algn="ctr">
              <a:buNone/>
            </a:pPr>
            <a:endParaRPr lang="en-GB" dirty="0">
              <a:latin typeface="Big Reed Roman" panose="00000400000000000000" pitchFamily="2" charset="0"/>
            </a:endParaRPr>
          </a:p>
          <a:p>
            <a:pPr marL="0" indent="0" algn="ctr">
              <a:buNone/>
            </a:pPr>
            <a:endParaRPr lang="en-GB" dirty="0">
              <a:latin typeface="Big Reed Roman" panose="00000400000000000000" pitchFamily="2" charset="0"/>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421038"/>
            <a:ext cx="3436962" cy="343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2446558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8507288" cy="2218258"/>
          </a:xfrm>
        </p:spPr>
        <p:txBody>
          <a:bodyPr>
            <a:normAutofit/>
          </a:bodyPr>
          <a:lstStyle/>
          <a:p>
            <a:pPr algn="l"/>
            <a:r>
              <a:rPr lang="en-GB" sz="4000" b="1" dirty="0" smtClean="0">
                <a:latin typeface="Big Reed Roman" panose="00000400000000000000" pitchFamily="2" charset="0"/>
              </a:rPr>
              <a:t>HOMEWORK</a:t>
            </a:r>
            <a:br>
              <a:rPr lang="en-GB" sz="4000" b="1" dirty="0" smtClean="0">
                <a:latin typeface="Big Reed Roman" panose="00000400000000000000" pitchFamily="2" charset="0"/>
              </a:rPr>
            </a:br>
            <a:r>
              <a:rPr lang="en-GB" sz="1800" b="1" dirty="0" smtClean="0">
                <a:latin typeface="Big Reed Roman" panose="00000400000000000000" pitchFamily="2" charset="0"/>
              </a:rPr>
              <a:t/>
            </a:r>
            <a:br>
              <a:rPr lang="en-GB" sz="1800" b="1" dirty="0" smtClean="0">
                <a:latin typeface="Big Reed Roman" panose="00000400000000000000" pitchFamily="2" charset="0"/>
              </a:rPr>
            </a:br>
            <a:r>
              <a:rPr lang="en-GB" sz="2000" b="1" dirty="0" smtClean="0">
                <a:latin typeface="Big Reed Roman" panose="00000400000000000000" pitchFamily="2" charset="0"/>
              </a:rPr>
              <a:t>January 2011 Unit 1</a:t>
            </a:r>
            <a:endParaRPr lang="en-GB" sz="2000" b="1" dirty="0">
              <a:latin typeface="Big Reed Roman" panose="00000400000000000000" pitchFamily="2" charset="0"/>
            </a:endParaRP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330051"/>
            <a:ext cx="5486286" cy="552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1593386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484784"/>
            <a:ext cx="6687167" cy="318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52736"/>
            <a:ext cx="371533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3"/>
          <p:cNvSpPr/>
          <p:nvPr/>
        </p:nvSpPr>
        <p:spPr>
          <a:xfrm>
            <a:off x="1043608" y="4581128"/>
            <a:ext cx="6408712" cy="20725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n>
                  <a:solidFill>
                    <a:sysClr val="windowText" lastClr="000000"/>
                  </a:solidFill>
                </a:ln>
                <a:solidFill>
                  <a:schemeClr val="bg1"/>
                </a:solidFill>
              </a:rPr>
              <a:t>Read through the checklists for interviews and questionnaires ready for next lesson pg14</a:t>
            </a:r>
            <a:endParaRPr lang="en-GB" sz="2800" dirty="0">
              <a:ln>
                <a:solidFill>
                  <a:sysClr val="windowText" lastClr="000000"/>
                </a:solidFill>
              </a:ln>
              <a:solidFill>
                <a:schemeClr val="bg1"/>
              </a:solidFill>
            </a:endParaRPr>
          </a:p>
        </p:txBody>
      </p:sp>
      <p:sp>
        <p:nvSpPr>
          <p:cNvPr id="5" name="TextBox 4"/>
          <p:cNvSpPr txBox="1"/>
          <p:nvPr/>
        </p:nvSpPr>
        <p:spPr>
          <a:xfrm>
            <a:off x="0" y="0"/>
            <a:ext cx="7236296" cy="1200329"/>
          </a:xfrm>
          <a:prstGeom prst="rect">
            <a:avLst/>
          </a:prstGeom>
          <a:solidFill>
            <a:schemeClr val="tx1"/>
          </a:solidFill>
        </p:spPr>
        <p:txBody>
          <a:bodyPr wrap="square" rtlCol="0">
            <a:spAutoFit/>
          </a:bodyPr>
          <a:lstStyle/>
          <a:p>
            <a:pPr>
              <a:buNone/>
            </a:pPr>
            <a:r>
              <a:rPr lang="en-GB" b="1" dirty="0" smtClean="0">
                <a:solidFill>
                  <a:srgbClr val="FF0000"/>
                </a:solidFill>
              </a:rPr>
              <a:t>Describe</a:t>
            </a:r>
            <a:r>
              <a:rPr lang="en-GB" dirty="0" smtClean="0">
                <a:solidFill>
                  <a:srgbClr val="FF0000"/>
                </a:solidFill>
              </a:rPr>
              <a:t> </a:t>
            </a:r>
            <a:r>
              <a:rPr lang="en-GB" dirty="0" smtClean="0">
                <a:solidFill>
                  <a:schemeClr val="bg1"/>
                </a:solidFill>
              </a:rPr>
              <a:t>the features of and evaluate questionnaires</a:t>
            </a:r>
          </a:p>
          <a:p>
            <a:pPr>
              <a:buNone/>
            </a:pPr>
            <a:r>
              <a:rPr lang="en-GB" b="1" dirty="0" smtClean="0">
                <a:solidFill>
                  <a:srgbClr val="FF0000"/>
                </a:solidFill>
              </a:rPr>
              <a:t>Create</a:t>
            </a:r>
            <a:r>
              <a:rPr lang="en-GB" dirty="0" smtClean="0"/>
              <a:t> </a:t>
            </a:r>
            <a:r>
              <a:rPr lang="en-GB" dirty="0" smtClean="0">
                <a:solidFill>
                  <a:schemeClr val="bg1"/>
                </a:solidFill>
              </a:rPr>
              <a:t>unambiguous open and closed questions suitable for questionnaires</a:t>
            </a:r>
          </a:p>
          <a:p>
            <a:pPr>
              <a:buNone/>
            </a:pPr>
            <a:r>
              <a:rPr lang="en-GB" b="1" dirty="0" smtClean="0">
                <a:solidFill>
                  <a:srgbClr val="FF0000"/>
                </a:solidFill>
              </a:rPr>
              <a:t>Understand</a:t>
            </a:r>
            <a:r>
              <a:rPr lang="en-GB" dirty="0" smtClean="0">
                <a:solidFill>
                  <a:srgbClr val="FF0000"/>
                </a:solidFill>
              </a:rPr>
              <a:t> </a:t>
            </a:r>
            <a:r>
              <a:rPr lang="en-GB" dirty="0" smtClean="0">
                <a:solidFill>
                  <a:schemeClr val="bg1"/>
                </a:solidFill>
              </a:rPr>
              <a:t>why social psychologists make use of questionnaires</a:t>
            </a:r>
          </a:p>
          <a:p>
            <a:pPr>
              <a:buNone/>
            </a:pPr>
            <a:endParaRPr lang="en-GB" dirty="0">
              <a:solidFill>
                <a:schemeClr val="bg1"/>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92D050"/>
                </a:solidFill>
              </a:rPr>
              <a:t>Key words:</a:t>
            </a:r>
          </a:p>
          <a:p>
            <a:r>
              <a:rPr lang="en-GB" dirty="0" err="1" smtClean="0">
                <a:solidFill>
                  <a:srgbClr val="92D050"/>
                </a:solidFill>
              </a:rPr>
              <a:t>Likert</a:t>
            </a:r>
            <a:r>
              <a:rPr lang="en-GB" dirty="0" smtClean="0">
                <a:solidFill>
                  <a:srgbClr val="92D050"/>
                </a:solidFill>
              </a:rPr>
              <a:t> </a:t>
            </a:r>
          </a:p>
          <a:p>
            <a:r>
              <a:rPr lang="en-GB" dirty="0" smtClean="0">
                <a:solidFill>
                  <a:srgbClr val="92D050"/>
                </a:solidFill>
              </a:rPr>
              <a:t>Rating</a:t>
            </a:r>
          </a:p>
          <a:p>
            <a:r>
              <a:rPr lang="en-GB" dirty="0" smtClean="0">
                <a:solidFill>
                  <a:srgbClr val="92D050"/>
                </a:solidFill>
              </a:rPr>
              <a:t>Standardised</a:t>
            </a:r>
          </a:p>
        </p:txBody>
      </p:sp>
    </p:spTree>
    <p:extLst>
      <p:ext uri="{BB962C8B-B14F-4D97-AF65-F5344CB8AC3E}">
        <p14:creationId xmlns:p14="http://schemas.microsoft.com/office/powerpoint/2010/main" val="214425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www.childrens-raincoats.co.uk/images/xl_lucky%20cat%20umbrel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8352928" cy="6264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5085184"/>
            <a:ext cx="3744416" cy="1323439"/>
          </a:xfrm>
          <a:prstGeom prst="rect">
            <a:avLst/>
          </a:prstGeom>
          <a:noFill/>
        </p:spPr>
        <p:txBody>
          <a:bodyPr wrap="square" rtlCol="0">
            <a:spAutoFit/>
          </a:bodyPr>
          <a:lstStyle/>
          <a:p>
            <a:r>
              <a:rPr lang="en-GB" sz="4000" b="1" dirty="0" smtClean="0">
                <a:latin typeface="Big Reed Roman" panose="00000400000000000000" pitchFamily="2" charset="0"/>
              </a:rPr>
              <a:t>Questionnaires</a:t>
            </a:r>
            <a:endParaRPr lang="en-GB" sz="4000" b="1" dirty="0">
              <a:latin typeface="Big Reed Roman" panose="00000400000000000000" pitchFamily="2" charset="0"/>
            </a:endParaRPr>
          </a:p>
        </p:txBody>
      </p:sp>
      <p:sp>
        <p:nvSpPr>
          <p:cNvPr id="6" name="TextBox 5"/>
          <p:cNvSpPr txBox="1"/>
          <p:nvPr/>
        </p:nvSpPr>
        <p:spPr>
          <a:xfrm>
            <a:off x="5148064" y="5085184"/>
            <a:ext cx="2736304" cy="707886"/>
          </a:xfrm>
          <a:prstGeom prst="rect">
            <a:avLst/>
          </a:prstGeom>
          <a:noFill/>
        </p:spPr>
        <p:txBody>
          <a:bodyPr wrap="square" rtlCol="0">
            <a:spAutoFit/>
          </a:bodyPr>
          <a:lstStyle/>
          <a:p>
            <a:r>
              <a:rPr lang="en-GB" sz="4000" b="1" dirty="0" smtClean="0">
                <a:latin typeface="Big Reed Roman" panose="00000400000000000000" pitchFamily="2" charset="0"/>
              </a:rPr>
              <a:t>Interviews</a:t>
            </a:r>
            <a:endParaRPr lang="en-GB" sz="4000" b="1" dirty="0">
              <a:latin typeface="Big Reed Roman" panose="00000400000000000000" pitchFamily="2" charset="0"/>
            </a:endParaRPr>
          </a:p>
        </p:txBody>
      </p:sp>
      <p:sp>
        <p:nvSpPr>
          <p:cNvPr id="5" name="Oval 4"/>
          <p:cNvSpPr/>
          <p:nvPr/>
        </p:nvSpPr>
        <p:spPr>
          <a:xfrm>
            <a:off x="0" y="1628800"/>
            <a:ext cx="3240360" cy="1152128"/>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Big Reed Roman" panose="00000400000000000000" pitchFamily="2" charset="0"/>
              </a:rPr>
              <a:t>Surveys come in two forms!</a:t>
            </a:r>
            <a:endParaRPr lang="en-GB" dirty="0">
              <a:solidFill>
                <a:schemeClr val="tx1"/>
              </a:solidFill>
              <a:latin typeface="Big Reed Roman" panose="00000400000000000000" pitchFamily="2"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813" y="1700808"/>
            <a:ext cx="531018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10" name="TextBox 9"/>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3102300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642194"/>
          </a:xfrm>
        </p:spPr>
        <p:txBody>
          <a:bodyPr>
            <a:normAutofit/>
          </a:bodyPr>
          <a:lstStyle/>
          <a:p>
            <a:r>
              <a:rPr lang="en-GB" b="1" dirty="0" smtClean="0">
                <a:latin typeface="Big Reed Roman" panose="00000400000000000000" pitchFamily="2" charset="0"/>
              </a:rPr>
              <a:t>Comparing interviews and questionnaires</a:t>
            </a:r>
            <a:endParaRPr lang="en-GB" b="1" dirty="0">
              <a:latin typeface="Big Reed Roman" panose="00000400000000000000" pitchFamily="2" charset="0"/>
            </a:endParaRPr>
          </a:p>
        </p:txBody>
      </p:sp>
      <p:sp>
        <p:nvSpPr>
          <p:cNvPr id="3" name="Content Placeholder 2"/>
          <p:cNvSpPr>
            <a:spLocks noGrp="1"/>
          </p:cNvSpPr>
          <p:nvPr>
            <p:ph idx="1"/>
          </p:nvPr>
        </p:nvSpPr>
        <p:spPr>
          <a:xfrm>
            <a:off x="457200" y="2132856"/>
            <a:ext cx="8229600" cy="3993307"/>
          </a:xfrm>
        </p:spPr>
        <p:txBody>
          <a:bodyPr/>
          <a:lstStyle/>
          <a:p>
            <a:endParaRPr lang="en-GB" dirty="0"/>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398785"/>
            <a:ext cx="381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39552" y="2924945"/>
            <a:ext cx="2127448" cy="1512168"/>
          </a:xfrm>
          <a:prstGeom prst="wedgeEllipseCallout">
            <a:avLst>
              <a:gd name="adj1" fmla="val 60597"/>
              <a:gd name="adj2" fmla="val 81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I’m bigger than you!</a:t>
            </a:r>
            <a:endParaRPr lang="en-GB" dirty="0">
              <a:solidFill>
                <a:schemeClr val="bg1"/>
              </a:solidFill>
            </a:endParaRPr>
          </a:p>
        </p:txBody>
      </p:sp>
      <p:sp>
        <p:nvSpPr>
          <p:cNvPr id="5" name="Oval Callout 4"/>
          <p:cNvSpPr/>
          <p:nvPr/>
        </p:nvSpPr>
        <p:spPr>
          <a:xfrm>
            <a:off x="6084168" y="2564904"/>
            <a:ext cx="2282552" cy="1440160"/>
          </a:xfrm>
          <a:prstGeom prst="wedgeEllipseCallout">
            <a:avLst>
              <a:gd name="adj1" fmla="val -76603"/>
              <a:gd name="adj2" fmla="val 94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Yes, but my bowl’s bigger than yours!</a:t>
            </a:r>
            <a:endParaRPr lang="en-GB" dirty="0">
              <a:solidFill>
                <a:schemeClr val="bg1"/>
              </a:solidFill>
            </a:endParaRPr>
          </a:p>
        </p:txBody>
      </p:sp>
      <p:sp>
        <p:nvSpPr>
          <p:cNvPr id="6" name="6-Point Star 5"/>
          <p:cNvSpPr/>
          <p:nvPr/>
        </p:nvSpPr>
        <p:spPr>
          <a:xfrm>
            <a:off x="7020272" y="5032494"/>
            <a:ext cx="1872208" cy="177281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Big Reed Roman" panose="00000400000000000000" pitchFamily="2" charset="0"/>
              </a:rPr>
              <a:t>Lesson 4</a:t>
            </a:r>
            <a:endParaRPr lang="en-GB" dirty="0">
              <a:solidFill>
                <a:schemeClr val="bg1"/>
              </a:solidFill>
              <a:latin typeface="Big Reed Roman" panose="00000400000000000000" pitchFamily="2" charset="0"/>
            </a:endParaRPr>
          </a:p>
        </p:txBody>
      </p:sp>
      <p:sp>
        <p:nvSpPr>
          <p:cNvPr id="8" name="TextBox 7"/>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9" name="TextBox 8"/>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8451388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latin typeface="Big Reed Roman" panose="00000400000000000000" pitchFamily="2" charset="0"/>
              </a:rPr>
              <a:t>Learning objectives</a:t>
            </a:r>
            <a:endParaRPr lang="en-GB" sz="6000" b="1" dirty="0">
              <a:latin typeface="Big Reed Roman" panose="00000400000000000000" pitchFamily="2" charset="0"/>
            </a:endParaRPr>
          </a:p>
        </p:txBody>
      </p:sp>
      <p:sp>
        <p:nvSpPr>
          <p:cNvPr id="3" name="Content Placeholder 2"/>
          <p:cNvSpPr>
            <a:spLocks noGrp="1"/>
          </p:cNvSpPr>
          <p:nvPr>
            <p:ph idx="1"/>
          </p:nvPr>
        </p:nvSpPr>
        <p:spPr>
          <a:xfrm>
            <a:off x="457200" y="1600200"/>
            <a:ext cx="8229600" cy="5069160"/>
          </a:xfrm>
        </p:spPr>
        <p:txBody>
          <a:bodyPr>
            <a:normAutofit/>
          </a:bodyPr>
          <a:lstStyle/>
          <a:p>
            <a:r>
              <a:rPr lang="en-GB" b="1" dirty="0" smtClean="0"/>
              <a:t>Identify</a:t>
            </a:r>
            <a:r>
              <a:rPr lang="en-GB" dirty="0" smtClean="0"/>
              <a:t> similarities and differences between questionnaires and interview </a:t>
            </a:r>
            <a:r>
              <a:rPr lang="en-GB" dirty="0" smtClean="0">
                <a:solidFill>
                  <a:srgbClr val="FF0000"/>
                </a:solidFill>
              </a:rPr>
              <a:t>features</a:t>
            </a:r>
          </a:p>
          <a:p>
            <a:r>
              <a:rPr lang="en-GB" b="1" dirty="0" smtClean="0"/>
              <a:t>Identify </a:t>
            </a:r>
            <a:r>
              <a:rPr lang="en-GB" dirty="0" smtClean="0"/>
              <a:t>similarities and differences between questionnaires and interview </a:t>
            </a:r>
            <a:r>
              <a:rPr lang="en-GB" dirty="0" smtClean="0">
                <a:solidFill>
                  <a:srgbClr val="FF0000"/>
                </a:solidFill>
              </a:rPr>
              <a:t>strengths and weaknesses </a:t>
            </a:r>
            <a:endParaRPr lang="en-GB" dirty="0" smtClean="0"/>
          </a:p>
          <a:p>
            <a:r>
              <a:rPr lang="en-GB" b="1" dirty="0" smtClean="0"/>
              <a:t>Understand </a:t>
            </a:r>
            <a:r>
              <a:rPr lang="en-GB" dirty="0" smtClean="0">
                <a:solidFill>
                  <a:srgbClr val="FF0000"/>
                </a:solidFill>
              </a:rPr>
              <a:t>issues</a:t>
            </a:r>
            <a:r>
              <a:rPr lang="en-GB" dirty="0" smtClean="0"/>
              <a:t> connected to the designing of surveys</a:t>
            </a:r>
          </a:p>
          <a:p>
            <a:r>
              <a:rPr lang="en-GB" b="1" dirty="0" smtClean="0"/>
              <a:t>Evaluate</a:t>
            </a:r>
            <a:r>
              <a:rPr lang="en-GB" dirty="0" smtClean="0"/>
              <a:t> surveys in terms of </a:t>
            </a:r>
            <a:r>
              <a:rPr lang="en-GB" dirty="0" smtClean="0">
                <a:solidFill>
                  <a:srgbClr val="FF0000"/>
                </a:solidFill>
              </a:rPr>
              <a:t>validity, reliability and </a:t>
            </a:r>
            <a:r>
              <a:rPr lang="en-GB" dirty="0" err="1" smtClean="0">
                <a:solidFill>
                  <a:srgbClr val="FF0000"/>
                </a:solidFill>
              </a:rPr>
              <a:t>generalisability</a:t>
            </a:r>
            <a:endParaRPr lang="en-GB" dirty="0">
              <a:solidFill>
                <a:srgbClr val="FF0000"/>
              </a:solidFill>
            </a:endParaRPr>
          </a:p>
        </p:txBody>
      </p:sp>
      <p:sp>
        <p:nvSpPr>
          <p:cNvPr id="4" name="TextBox 3"/>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1334208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normAutofit/>
          </a:bodyPr>
          <a:lstStyle/>
          <a:p>
            <a:r>
              <a:rPr lang="en-GB" sz="6600" b="1" dirty="0" smtClean="0">
                <a:latin typeface="Big Reed Roman" panose="00000400000000000000" pitchFamily="2" charset="0"/>
              </a:rPr>
              <a:t>Starter </a:t>
            </a:r>
            <a:endParaRPr lang="en-GB" sz="6600" b="1" dirty="0">
              <a:latin typeface="Big Reed Roman" panose="00000400000000000000" pitchFamily="2" charset="0"/>
            </a:endParaRPr>
          </a:p>
        </p:txBody>
      </p:sp>
      <p:sp>
        <p:nvSpPr>
          <p:cNvPr id="3" name="Content Placeholder 2"/>
          <p:cNvSpPr>
            <a:spLocks noGrp="1"/>
          </p:cNvSpPr>
          <p:nvPr>
            <p:ph idx="1"/>
          </p:nvPr>
        </p:nvSpPr>
        <p:spPr>
          <a:xfrm>
            <a:off x="467544" y="2332037"/>
            <a:ext cx="8229600" cy="4525963"/>
          </a:xfrm>
        </p:spPr>
        <p:txBody>
          <a:bodyPr>
            <a:normAutofit/>
          </a:bodyPr>
          <a:lstStyle/>
          <a:p>
            <a:pPr marL="0" indent="0" algn="ctr">
              <a:buNone/>
            </a:pPr>
            <a:r>
              <a:rPr lang="en-GB" dirty="0" smtClean="0">
                <a:latin typeface="Big Reed Roman" panose="00000400000000000000" pitchFamily="2" charset="0"/>
              </a:rPr>
              <a:t>Would you rather eat Kangaroo testicles or have all your hair shaved off? </a:t>
            </a:r>
          </a:p>
          <a:p>
            <a:pPr marL="0" indent="0" algn="ctr">
              <a:buNone/>
            </a:pPr>
            <a:endParaRPr lang="en-GB" dirty="0" smtClean="0">
              <a:latin typeface="Big Reed Roman" panose="00000400000000000000" pitchFamily="2" charset="0"/>
            </a:endParaRPr>
          </a:p>
          <a:p>
            <a:pPr marL="0" indent="0" algn="ctr">
              <a:buNone/>
            </a:pPr>
            <a:endParaRPr lang="en-GB" sz="4400" dirty="0">
              <a:latin typeface="Big Reed Roman" panose="00000400000000000000" pitchFamily="2" charset="0"/>
            </a:endParaRPr>
          </a:p>
          <a:p>
            <a:pPr marL="0" indent="0" algn="ctr">
              <a:buNone/>
            </a:pPr>
            <a:endParaRPr lang="en-GB" sz="4400" dirty="0">
              <a:latin typeface="Big Reed Roman" panose="00000400000000000000" pitchFamily="2" charset="0"/>
            </a:endParaRPr>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645024"/>
            <a:ext cx="3752213" cy="240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460444"/>
            <a:ext cx="1944216" cy="258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1356739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fontScale="90000"/>
          </a:bodyPr>
          <a:lstStyle/>
          <a:p>
            <a:r>
              <a:rPr lang="en-GB" sz="7300" b="1" dirty="0" smtClean="0">
                <a:latin typeface="Big Reed Roman" panose="00000400000000000000" pitchFamily="2" charset="0"/>
              </a:rPr>
              <a:t>Activity </a:t>
            </a:r>
            <a:r>
              <a:rPr lang="en-GB" dirty="0"/>
              <a:t/>
            </a:r>
            <a:br>
              <a:rPr lang="en-GB" dirty="0"/>
            </a:br>
            <a:endParaRPr lang="en-GB" dirty="0"/>
          </a:p>
        </p:txBody>
      </p:sp>
      <p:sp>
        <p:nvSpPr>
          <p:cNvPr id="3" name="Content Placeholder 2"/>
          <p:cNvSpPr>
            <a:spLocks noGrp="1"/>
          </p:cNvSpPr>
          <p:nvPr>
            <p:ph idx="1"/>
          </p:nvPr>
        </p:nvSpPr>
        <p:spPr>
          <a:xfrm>
            <a:off x="539552" y="1628800"/>
            <a:ext cx="8229600" cy="5472608"/>
          </a:xfrm>
        </p:spPr>
        <p:txBody>
          <a:bodyPr/>
          <a:lstStyle/>
          <a:p>
            <a:pPr marL="0" indent="0" algn="ctr">
              <a:buNone/>
            </a:pPr>
            <a:r>
              <a:rPr lang="en-GB" dirty="0" smtClean="0">
                <a:latin typeface="Big Reed Roman" panose="00000400000000000000" pitchFamily="2" charset="0"/>
              </a:rPr>
              <a:t>Draw </a:t>
            </a:r>
            <a:r>
              <a:rPr lang="en-GB" dirty="0">
                <a:latin typeface="Big Reed Roman" panose="00000400000000000000" pitchFamily="2" charset="0"/>
              </a:rPr>
              <a:t>a Venn diagram to </a:t>
            </a:r>
            <a:r>
              <a:rPr lang="en-GB" dirty="0">
                <a:solidFill>
                  <a:srgbClr val="FF0000"/>
                </a:solidFill>
                <a:latin typeface="Big Reed Roman" panose="00000400000000000000" pitchFamily="2" charset="0"/>
              </a:rPr>
              <a:t>show similarities and differences</a:t>
            </a:r>
            <a:r>
              <a:rPr lang="en-GB" dirty="0">
                <a:latin typeface="Big Reed Roman" panose="00000400000000000000" pitchFamily="2" charset="0"/>
              </a:rPr>
              <a:t> between questionnaires and interviews</a:t>
            </a:r>
            <a:r>
              <a:rPr lang="en-GB" dirty="0" smtClean="0">
                <a:latin typeface="Big Reed Roman" panose="00000400000000000000" pitchFamily="2" charset="0"/>
              </a:rPr>
              <a:t>. </a:t>
            </a:r>
            <a:r>
              <a:rPr lang="en-GB" dirty="0" smtClean="0">
                <a:solidFill>
                  <a:srgbClr val="FF0000"/>
                </a:solidFill>
                <a:latin typeface="Big Reed Roman" panose="00000400000000000000" pitchFamily="2" charset="0"/>
              </a:rPr>
              <a:t>Work in pairs!</a:t>
            </a:r>
            <a:endParaRPr lang="en-GB" dirty="0">
              <a:solidFill>
                <a:srgbClr val="FF0000"/>
              </a:solidFill>
              <a:latin typeface="Big Reed Roman" panose="00000400000000000000" pitchFamily="2" charset="0"/>
            </a:endParaRPr>
          </a:p>
          <a:p>
            <a:endParaRPr lang="en-GB" dirty="0"/>
          </a:p>
        </p:txBody>
      </p:sp>
      <p:sp>
        <p:nvSpPr>
          <p:cNvPr id="4" name="Oval 3"/>
          <p:cNvSpPr/>
          <p:nvPr/>
        </p:nvSpPr>
        <p:spPr>
          <a:xfrm>
            <a:off x="1602648" y="2780928"/>
            <a:ext cx="4176464" cy="38884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5936" y="2780928"/>
            <a:ext cx="4176464" cy="38884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407790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908720"/>
            <a:ext cx="8229600" cy="1143000"/>
          </a:xfrm>
        </p:spPr>
        <p:txBody>
          <a:bodyPr>
            <a:normAutofit/>
          </a:bodyPr>
          <a:lstStyle/>
          <a:p>
            <a:r>
              <a:rPr lang="en-GB" b="1" dirty="0" smtClean="0">
                <a:latin typeface="Big Reed Roman" panose="00000400000000000000" pitchFamily="2" charset="0"/>
              </a:rPr>
              <a:t>Ideas for your </a:t>
            </a:r>
            <a:r>
              <a:rPr lang="en-GB" b="1" dirty="0">
                <a:latin typeface="Big Reed Roman" panose="00000400000000000000" pitchFamily="2" charset="0"/>
              </a:rPr>
              <a:t>V</a:t>
            </a:r>
            <a:r>
              <a:rPr lang="en-GB" b="1" dirty="0" smtClean="0">
                <a:latin typeface="Big Reed Roman" panose="00000400000000000000" pitchFamily="2" charset="0"/>
              </a:rPr>
              <a:t>enn diagram</a:t>
            </a:r>
            <a:endParaRPr lang="en-GB" b="1" dirty="0">
              <a:latin typeface="Big Reed Roman" panose="00000400000000000000" pitchFamily="2" charset="0"/>
            </a:endParaRPr>
          </a:p>
        </p:txBody>
      </p:sp>
      <p:sp>
        <p:nvSpPr>
          <p:cNvPr id="10" name="Content Placeholder 9"/>
          <p:cNvSpPr>
            <a:spLocks noGrp="1"/>
          </p:cNvSpPr>
          <p:nvPr>
            <p:ph sz="half" idx="1"/>
          </p:nvPr>
        </p:nvSpPr>
        <p:spPr>
          <a:xfrm>
            <a:off x="457200" y="1600200"/>
            <a:ext cx="4038600" cy="4925144"/>
          </a:xfrm>
        </p:spPr>
        <p:txBody>
          <a:bodyPr>
            <a:normAutofit lnSpcReduction="10000"/>
          </a:bodyPr>
          <a:lstStyle/>
          <a:p>
            <a:pPr marL="0" indent="0" algn="ctr">
              <a:buNone/>
            </a:pPr>
            <a:r>
              <a:rPr lang="en-GB" b="1" u="sng" dirty="0" smtClean="0">
                <a:solidFill>
                  <a:srgbClr val="FF0000"/>
                </a:solidFill>
                <a:latin typeface="Big Reed Roman" panose="00000400000000000000" pitchFamily="2" charset="0"/>
              </a:rPr>
              <a:t>Similarities</a:t>
            </a:r>
          </a:p>
          <a:p>
            <a:r>
              <a:rPr lang="en-GB" dirty="0" smtClean="0">
                <a:latin typeface="Big Reed Roman" panose="00000400000000000000" pitchFamily="2" charset="0"/>
              </a:rPr>
              <a:t>Both</a:t>
            </a:r>
            <a:r>
              <a:rPr lang="en-GB" dirty="0" smtClean="0">
                <a:solidFill>
                  <a:srgbClr val="FF0000"/>
                </a:solidFill>
                <a:latin typeface="Big Reed Roman" panose="00000400000000000000" pitchFamily="2" charset="0"/>
              </a:rPr>
              <a:t> ways of gathering large amount of data</a:t>
            </a:r>
          </a:p>
          <a:p>
            <a:r>
              <a:rPr lang="en-GB" dirty="0" smtClean="0">
                <a:latin typeface="Big Reed Roman" panose="00000400000000000000" pitchFamily="2" charset="0"/>
              </a:rPr>
              <a:t>Both</a:t>
            </a:r>
            <a:r>
              <a:rPr lang="en-GB" dirty="0" smtClean="0">
                <a:solidFill>
                  <a:srgbClr val="FF0000"/>
                </a:solidFill>
                <a:latin typeface="Big Reed Roman" panose="00000400000000000000" pitchFamily="2" charset="0"/>
              </a:rPr>
              <a:t> fall under the umbrella term of surveys, which mean they are self-report style methods</a:t>
            </a:r>
          </a:p>
          <a:p>
            <a:r>
              <a:rPr lang="en-GB" dirty="0" smtClean="0">
                <a:latin typeface="Big Reed Roman" panose="00000400000000000000" pitchFamily="2" charset="0"/>
              </a:rPr>
              <a:t>Both</a:t>
            </a:r>
            <a:r>
              <a:rPr lang="en-GB" dirty="0" smtClean="0">
                <a:solidFill>
                  <a:srgbClr val="FF0000"/>
                </a:solidFill>
                <a:latin typeface="Big Reed Roman" panose="00000400000000000000" pitchFamily="2" charset="0"/>
              </a:rPr>
              <a:t> can gather quantitative and qualitative data</a:t>
            </a:r>
          </a:p>
          <a:p>
            <a:r>
              <a:rPr lang="en-GB" dirty="0" smtClean="0">
                <a:latin typeface="Big Reed Roman" panose="00000400000000000000" pitchFamily="2" charset="0"/>
              </a:rPr>
              <a:t>Both </a:t>
            </a:r>
            <a:r>
              <a:rPr lang="en-GB" dirty="0" smtClean="0">
                <a:solidFill>
                  <a:srgbClr val="FF0000"/>
                </a:solidFill>
                <a:latin typeface="Big Reed Roman" panose="00000400000000000000" pitchFamily="2" charset="0"/>
              </a:rPr>
              <a:t>questionnaires and interviews can be subject to social desirability effect</a:t>
            </a:r>
          </a:p>
        </p:txBody>
      </p:sp>
      <p:sp>
        <p:nvSpPr>
          <p:cNvPr id="11" name="Content Placeholder 10"/>
          <p:cNvSpPr>
            <a:spLocks noGrp="1"/>
          </p:cNvSpPr>
          <p:nvPr>
            <p:ph sz="half" idx="2"/>
          </p:nvPr>
        </p:nvSpPr>
        <p:spPr>
          <a:xfrm>
            <a:off x="4648200" y="1600200"/>
            <a:ext cx="4038600" cy="5141168"/>
          </a:xfrm>
        </p:spPr>
        <p:txBody>
          <a:bodyPr>
            <a:normAutofit lnSpcReduction="10000"/>
          </a:bodyPr>
          <a:lstStyle/>
          <a:p>
            <a:pPr marL="0" indent="0" algn="ctr">
              <a:buNone/>
            </a:pPr>
            <a:r>
              <a:rPr lang="en-GB" b="1" u="sng" dirty="0" smtClean="0">
                <a:solidFill>
                  <a:srgbClr val="FF0000"/>
                </a:solidFill>
                <a:latin typeface="Big Reed Roman" panose="00000400000000000000" pitchFamily="2" charset="0"/>
              </a:rPr>
              <a:t>Differences</a:t>
            </a:r>
          </a:p>
          <a:p>
            <a:r>
              <a:rPr lang="en-GB" dirty="0" smtClean="0">
                <a:solidFill>
                  <a:srgbClr val="FF0000"/>
                </a:solidFill>
                <a:latin typeface="Big Reed Roman" panose="00000400000000000000" pitchFamily="2" charset="0"/>
              </a:rPr>
              <a:t>Questionnaires make use of open and closed questions </a:t>
            </a:r>
            <a:r>
              <a:rPr lang="en-GB" dirty="0" smtClean="0">
                <a:latin typeface="Big Reed Roman" panose="00000400000000000000" pitchFamily="2" charset="0"/>
              </a:rPr>
              <a:t>whereas </a:t>
            </a:r>
            <a:r>
              <a:rPr lang="en-GB" dirty="0" smtClean="0">
                <a:solidFill>
                  <a:srgbClr val="FF0000"/>
                </a:solidFill>
                <a:latin typeface="Big Reed Roman" panose="00000400000000000000" pitchFamily="2" charset="0"/>
              </a:rPr>
              <a:t>Interviews can be structured, semi-structured or unstructured</a:t>
            </a:r>
          </a:p>
          <a:p>
            <a:r>
              <a:rPr lang="en-GB" dirty="0" smtClean="0">
                <a:solidFill>
                  <a:srgbClr val="FF0000"/>
                </a:solidFill>
                <a:latin typeface="Big Reed Roman" panose="00000400000000000000" pitchFamily="2" charset="0"/>
              </a:rPr>
              <a:t>Questionnaires tend to be written </a:t>
            </a:r>
            <a:r>
              <a:rPr lang="en-GB" dirty="0" smtClean="0">
                <a:latin typeface="Big Reed Roman" panose="00000400000000000000" pitchFamily="2" charset="0"/>
              </a:rPr>
              <a:t>whereas</a:t>
            </a:r>
            <a:r>
              <a:rPr lang="en-GB" dirty="0">
                <a:latin typeface="Big Reed Roman" panose="00000400000000000000" pitchFamily="2" charset="0"/>
              </a:rPr>
              <a:t> </a:t>
            </a:r>
            <a:r>
              <a:rPr lang="en-GB" dirty="0" smtClean="0">
                <a:solidFill>
                  <a:srgbClr val="FF0000"/>
                </a:solidFill>
                <a:latin typeface="Big Reed Roman" panose="00000400000000000000" pitchFamily="2" charset="0"/>
              </a:rPr>
              <a:t>Interviews tend to be face to face</a:t>
            </a:r>
          </a:p>
          <a:p>
            <a:r>
              <a:rPr lang="en-GB" dirty="0">
                <a:solidFill>
                  <a:srgbClr val="FF0000"/>
                </a:solidFill>
                <a:latin typeface="Big Reed Roman" panose="00000400000000000000" pitchFamily="2" charset="0"/>
              </a:rPr>
              <a:t>Questionnaires tend to be reliable </a:t>
            </a:r>
            <a:r>
              <a:rPr lang="en-GB" dirty="0">
                <a:latin typeface="Big Reed Roman" panose="00000400000000000000" pitchFamily="2" charset="0"/>
              </a:rPr>
              <a:t>whereas</a:t>
            </a:r>
            <a:r>
              <a:rPr lang="en-GB" dirty="0">
                <a:solidFill>
                  <a:srgbClr val="FF0000"/>
                </a:solidFill>
                <a:latin typeface="Big Reed Roman" panose="00000400000000000000" pitchFamily="2" charset="0"/>
              </a:rPr>
              <a:t> interviews tend to be valid</a:t>
            </a:r>
          </a:p>
          <a:p>
            <a:endParaRPr lang="en-GB" dirty="0"/>
          </a:p>
        </p:txBody>
      </p:sp>
      <p:sp>
        <p:nvSpPr>
          <p:cNvPr id="5" name="TextBox 4"/>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2991575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143000"/>
          </a:xfrm>
        </p:spPr>
        <p:txBody>
          <a:bodyPr>
            <a:normAutofit/>
          </a:bodyPr>
          <a:lstStyle/>
          <a:p>
            <a:r>
              <a:rPr lang="en-GB" sz="6000" b="1" dirty="0" smtClean="0">
                <a:latin typeface="Big Reed Roman" panose="00000400000000000000" pitchFamily="2" charset="0"/>
              </a:rPr>
              <a:t>Issues of design</a:t>
            </a:r>
            <a:endParaRPr lang="en-GB" sz="6000" b="1" dirty="0">
              <a:latin typeface="Big Reed Roman" panose="00000400000000000000" pitchFamily="2" charset="0"/>
            </a:endParaRPr>
          </a:p>
        </p:txBody>
      </p:sp>
      <p:sp>
        <p:nvSpPr>
          <p:cNvPr id="3" name="Content Placeholder 2"/>
          <p:cNvSpPr>
            <a:spLocks noGrp="1"/>
          </p:cNvSpPr>
          <p:nvPr>
            <p:ph sz="half" idx="1"/>
          </p:nvPr>
        </p:nvSpPr>
        <p:spPr>
          <a:xfrm>
            <a:off x="467544" y="2204864"/>
            <a:ext cx="4546848" cy="4925144"/>
          </a:xfrm>
        </p:spPr>
        <p:txBody>
          <a:bodyPr>
            <a:normAutofit/>
          </a:bodyPr>
          <a:lstStyle/>
          <a:p>
            <a:pPr marL="0" indent="0">
              <a:buNone/>
            </a:pPr>
            <a:r>
              <a:rPr lang="en-GB" dirty="0" smtClean="0">
                <a:latin typeface="Big Reed Roman" panose="00000400000000000000" pitchFamily="2" charset="0"/>
              </a:rPr>
              <a:t>When designing questionnaires and Interviews there are a number of issues to consider:</a:t>
            </a:r>
          </a:p>
          <a:p>
            <a:r>
              <a:rPr lang="en-GB" dirty="0" smtClean="0">
                <a:solidFill>
                  <a:srgbClr val="FF0000"/>
                </a:solidFill>
                <a:latin typeface="Big Reed Roman" panose="00000400000000000000" pitchFamily="2" charset="0"/>
              </a:rPr>
              <a:t>Wording of the questions</a:t>
            </a:r>
          </a:p>
          <a:p>
            <a:r>
              <a:rPr lang="en-GB" dirty="0" smtClean="0">
                <a:solidFill>
                  <a:srgbClr val="FF0000"/>
                </a:solidFill>
                <a:latin typeface="Big Reed Roman" panose="00000400000000000000" pitchFamily="2" charset="0"/>
              </a:rPr>
              <a:t>Whether to use questionnaires or Interviews</a:t>
            </a:r>
          </a:p>
          <a:p>
            <a:r>
              <a:rPr lang="en-GB" dirty="0" smtClean="0">
                <a:solidFill>
                  <a:srgbClr val="FF0000"/>
                </a:solidFill>
                <a:latin typeface="Big Reed Roman" panose="00000400000000000000" pitchFamily="2" charset="0"/>
              </a:rPr>
              <a:t>Whether to ask Open or Closed questions</a:t>
            </a:r>
          </a:p>
          <a:p>
            <a:r>
              <a:rPr lang="en-GB" dirty="0" smtClean="0">
                <a:solidFill>
                  <a:srgbClr val="FF0000"/>
                </a:solidFill>
                <a:latin typeface="Big Reed Roman" panose="00000400000000000000" pitchFamily="2" charset="0"/>
              </a:rPr>
              <a:t>What size of sample to use</a:t>
            </a:r>
            <a:endParaRPr lang="en-GB" dirty="0">
              <a:solidFill>
                <a:srgbClr val="FF0000"/>
              </a:solidFill>
              <a:latin typeface="Big Reed Roman" panose="00000400000000000000" pitchFamily="2" charset="0"/>
            </a:endParaRPr>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844824"/>
            <a:ext cx="28083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loud 4"/>
          <p:cNvSpPr/>
          <p:nvPr/>
        </p:nvSpPr>
        <p:spPr>
          <a:xfrm>
            <a:off x="5356611" y="4293096"/>
            <a:ext cx="3456384" cy="2376264"/>
          </a:xfrm>
          <a:prstGeom prst="cloud">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tx2">
                    <a:lumMod val="75000"/>
                  </a:schemeClr>
                </a:solidFill>
                <a:latin typeface="Big Reed Roman" panose="00000400000000000000" pitchFamily="2" charset="0"/>
              </a:rPr>
              <a:t>In pairs discuss one of these issues and write down as many points as you can.</a:t>
            </a:r>
            <a:endParaRPr lang="en-GB" b="1" dirty="0">
              <a:solidFill>
                <a:schemeClr val="tx2">
                  <a:lumMod val="75000"/>
                </a:schemeClr>
              </a:solidFill>
              <a:latin typeface="Big Reed Roman" panose="00000400000000000000" pitchFamily="2" charset="0"/>
            </a:endParaRPr>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792951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5069160"/>
          </a:xfrm>
        </p:spPr>
        <p:txBody>
          <a:bodyPr>
            <a:normAutofit/>
          </a:bodyPr>
          <a:lstStyle/>
          <a:p>
            <a:r>
              <a:rPr lang="en-GB" b="1" dirty="0" smtClean="0"/>
              <a:t>Reliability</a:t>
            </a:r>
            <a:endParaRPr lang="en-GB" dirty="0" smtClean="0"/>
          </a:p>
          <a:p>
            <a:r>
              <a:rPr lang="en-GB" dirty="0" smtClean="0"/>
              <a:t>This concerns the consistency of the data- if we have a reliable test, we would expect that if we did it over and over again with people who have similar characteristics, we would get similar data. </a:t>
            </a:r>
            <a:r>
              <a:rPr lang="en-GB" b="1" dirty="0" smtClean="0"/>
              <a:t>(</a:t>
            </a:r>
            <a:r>
              <a:rPr lang="en-GB" b="1" u="sng" dirty="0" err="1" smtClean="0"/>
              <a:t>RE</a:t>
            </a:r>
            <a:r>
              <a:rPr lang="en-GB" b="1" dirty="0" err="1" smtClean="0"/>
              <a:t>plication</a:t>
            </a:r>
            <a:r>
              <a:rPr lang="en-GB" b="1" dirty="0" smtClean="0"/>
              <a:t>...</a:t>
            </a:r>
            <a:r>
              <a:rPr lang="en-GB" b="1" u="sng" dirty="0" err="1" smtClean="0"/>
              <a:t>RE</a:t>
            </a:r>
            <a:r>
              <a:rPr lang="en-GB" b="1" dirty="0" err="1" smtClean="0"/>
              <a:t>liabilty</a:t>
            </a:r>
            <a:r>
              <a:rPr lang="en-GB" b="1" dirty="0" smtClean="0"/>
              <a:t>)</a:t>
            </a:r>
            <a:endParaRPr lang="en-GB" dirty="0" smtClean="0"/>
          </a:p>
          <a:p>
            <a:pPr marL="0" indent="0">
              <a:buNone/>
            </a:pPr>
            <a:endParaRPr lang="en-GB" dirty="0"/>
          </a:p>
        </p:txBody>
      </p:sp>
      <p:sp>
        <p:nvSpPr>
          <p:cNvPr id="7" name="Title 6"/>
          <p:cNvSpPr>
            <a:spLocks noGrp="1"/>
          </p:cNvSpPr>
          <p:nvPr>
            <p:ph type="title"/>
          </p:nvPr>
        </p:nvSpPr>
        <p:spPr/>
        <p:txBody>
          <a:bodyPr/>
          <a:lstStyle/>
          <a:p>
            <a:endParaRPr lang="en-GB"/>
          </a:p>
        </p:txBody>
      </p:sp>
      <p:sp>
        <p:nvSpPr>
          <p:cNvPr id="8" name="TextBox 7"/>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9" name="TextBox 8"/>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3752406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5069160"/>
          </a:xfrm>
        </p:spPr>
        <p:txBody>
          <a:bodyPr>
            <a:normAutofit/>
          </a:bodyPr>
          <a:lstStyle/>
          <a:p>
            <a:r>
              <a:rPr lang="en-GB" b="1" dirty="0" smtClean="0"/>
              <a:t>Validity</a:t>
            </a:r>
            <a:endParaRPr lang="en-GB" dirty="0" smtClean="0"/>
          </a:p>
          <a:p>
            <a:r>
              <a:rPr lang="en-GB" b="1" u="sng" dirty="0" smtClean="0">
                <a:solidFill>
                  <a:srgbClr val="FF0000"/>
                </a:solidFill>
              </a:rPr>
              <a:t>Does it measure what it is supposed to measure?</a:t>
            </a:r>
          </a:p>
          <a:p>
            <a:r>
              <a:rPr lang="en-GB" dirty="0" smtClean="0"/>
              <a:t>However, we may be wrong in this assumption and in fact it may be something else that causes the behaviour and then our data and conclusions are </a:t>
            </a:r>
            <a:r>
              <a:rPr lang="en-GB" b="1" dirty="0" smtClean="0"/>
              <a:t>not valid</a:t>
            </a:r>
            <a:r>
              <a:rPr lang="en-GB" dirty="0" smtClean="0"/>
              <a:t>.</a:t>
            </a:r>
          </a:p>
          <a:p>
            <a:pPr marL="0" indent="0">
              <a:buNone/>
            </a:pPr>
            <a:endParaRPr lang="en-GB" dirty="0"/>
          </a:p>
        </p:txBody>
      </p:sp>
      <p:sp>
        <p:nvSpPr>
          <p:cNvPr id="7" name="Title 6"/>
          <p:cNvSpPr>
            <a:spLocks noGrp="1"/>
          </p:cNvSpPr>
          <p:nvPr>
            <p:ph type="title"/>
          </p:nvPr>
        </p:nvSpPr>
        <p:spPr/>
        <p:txBody>
          <a:bodyPr/>
          <a:lstStyle/>
          <a:p>
            <a:endParaRPr lang="en-GB"/>
          </a:p>
        </p:txBody>
      </p:sp>
      <p:sp>
        <p:nvSpPr>
          <p:cNvPr id="8" name="TextBox 7"/>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9" name="TextBox 8"/>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3752406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5069160"/>
          </a:xfrm>
        </p:spPr>
        <p:txBody>
          <a:bodyPr>
            <a:normAutofit/>
          </a:bodyPr>
          <a:lstStyle/>
          <a:p>
            <a:r>
              <a:rPr lang="en-GB" b="1" dirty="0" smtClean="0"/>
              <a:t>Subjectivity</a:t>
            </a:r>
          </a:p>
          <a:p>
            <a:r>
              <a:rPr lang="en-GB" dirty="0" smtClean="0"/>
              <a:t>We are </a:t>
            </a:r>
            <a:r>
              <a:rPr lang="en-GB" b="1" u="sng" dirty="0" smtClean="0">
                <a:solidFill>
                  <a:srgbClr val="FF0000"/>
                </a:solidFill>
              </a:rPr>
              <a:t>SUBJECTIVE</a:t>
            </a:r>
            <a:r>
              <a:rPr lang="en-GB" dirty="0" smtClean="0">
                <a:solidFill>
                  <a:srgbClr val="FF0000"/>
                </a:solidFill>
              </a:rPr>
              <a:t> </a:t>
            </a:r>
            <a:r>
              <a:rPr lang="en-GB" dirty="0" smtClean="0"/>
              <a:t>when we consider something from our own perspective and we are </a:t>
            </a:r>
            <a:r>
              <a:rPr lang="en-GB" b="1" u="sng" dirty="0" smtClean="0">
                <a:solidFill>
                  <a:srgbClr val="FF0000"/>
                </a:solidFill>
              </a:rPr>
              <a:t>OBJECTIVE </a:t>
            </a:r>
            <a:r>
              <a:rPr lang="en-GB" dirty="0" smtClean="0"/>
              <a:t>when we see what is really there, unaltered by our own biases.  </a:t>
            </a:r>
            <a:endParaRPr lang="en-GB" b="1" dirty="0" smtClean="0"/>
          </a:p>
          <a:p>
            <a:pPr marL="0" indent="0">
              <a:buNone/>
            </a:pPr>
            <a:endParaRPr lang="en-GB" dirty="0"/>
          </a:p>
        </p:txBody>
      </p:sp>
      <p:sp>
        <p:nvSpPr>
          <p:cNvPr id="7" name="Title 6"/>
          <p:cNvSpPr>
            <a:spLocks noGrp="1"/>
          </p:cNvSpPr>
          <p:nvPr>
            <p:ph type="title"/>
          </p:nvPr>
        </p:nvSpPr>
        <p:spPr/>
        <p:txBody>
          <a:bodyPr/>
          <a:lstStyle/>
          <a:p>
            <a:endParaRPr lang="en-GB"/>
          </a:p>
        </p:txBody>
      </p:sp>
      <p:sp>
        <p:nvSpPr>
          <p:cNvPr id="8" name="TextBox 7"/>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9" name="TextBox 8"/>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3752406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34880" cy="5069160"/>
          </a:xfrm>
        </p:spPr>
        <p:txBody>
          <a:bodyPr>
            <a:normAutofit fontScale="77500" lnSpcReduction="20000"/>
          </a:bodyPr>
          <a:lstStyle/>
          <a:p>
            <a:pPr marL="0" indent="0">
              <a:buNone/>
            </a:pPr>
            <a:r>
              <a:rPr lang="en-GB" b="1" dirty="0" smtClean="0"/>
              <a:t>RELIABILITY</a:t>
            </a:r>
            <a:endParaRPr lang="en-GB" dirty="0"/>
          </a:p>
          <a:p>
            <a:r>
              <a:rPr lang="en-GB" dirty="0"/>
              <a:t>TEST-RETEST RELIABILITY</a:t>
            </a:r>
            <a:r>
              <a:rPr lang="en-GB" b="1" dirty="0"/>
              <a:t> </a:t>
            </a:r>
            <a:endParaRPr lang="en-GB" b="1" dirty="0" smtClean="0"/>
          </a:p>
          <a:p>
            <a:r>
              <a:rPr lang="en-GB" dirty="0"/>
              <a:t>SPLIT-HALF RELIABILITY</a:t>
            </a:r>
            <a:r>
              <a:rPr lang="en-GB" b="1" dirty="0"/>
              <a:t> </a:t>
            </a:r>
            <a:endParaRPr lang="en-GB" b="1" dirty="0" smtClean="0"/>
          </a:p>
          <a:p>
            <a:r>
              <a:rPr lang="en-GB" dirty="0"/>
              <a:t>INTER-RATER RELIABILITY</a:t>
            </a:r>
            <a:r>
              <a:rPr lang="en-GB" b="1" dirty="0"/>
              <a:t> </a:t>
            </a:r>
            <a:endParaRPr lang="en-GB" b="1" dirty="0" smtClean="0"/>
          </a:p>
          <a:p>
            <a:pPr marL="0" indent="0">
              <a:buNone/>
            </a:pPr>
            <a:r>
              <a:rPr lang="en-GB" b="1" dirty="0" smtClean="0"/>
              <a:t>VALIDITY</a:t>
            </a:r>
            <a:endParaRPr lang="en-GB" b="1" dirty="0"/>
          </a:p>
          <a:p>
            <a:r>
              <a:rPr lang="en-GB" dirty="0"/>
              <a:t>FACE VALIDITY</a:t>
            </a:r>
            <a:r>
              <a:rPr lang="en-GB" b="1" dirty="0"/>
              <a:t> </a:t>
            </a:r>
            <a:endParaRPr lang="en-GB" b="1" dirty="0" smtClean="0"/>
          </a:p>
          <a:p>
            <a:r>
              <a:rPr lang="en-GB" dirty="0"/>
              <a:t>CONTENT VALIDITY</a:t>
            </a:r>
            <a:r>
              <a:rPr lang="en-GB" b="1" dirty="0"/>
              <a:t> </a:t>
            </a:r>
            <a:endParaRPr lang="en-GB" b="1" dirty="0" smtClean="0"/>
          </a:p>
          <a:p>
            <a:r>
              <a:rPr lang="en-GB" dirty="0"/>
              <a:t>CONCURRENT </a:t>
            </a:r>
            <a:r>
              <a:rPr lang="en-GB" dirty="0" smtClean="0"/>
              <a:t>VALIDITY</a:t>
            </a:r>
          </a:p>
          <a:p>
            <a:r>
              <a:rPr lang="en-GB" dirty="0"/>
              <a:t>PREDICTIVE VALIDITY</a:t>
            </a:r>
            <a:r>
              <a:rPr lang="en-GB" b="1" dirty="0"/>
              <a:t> </a:t>
            </a:r>
            <a:endParaRPr lang="en-GB" b="1" dirty="0" smtClean="0"/>
          </a:p>
          <a:p>
            <a:r>
              <a:rPr lang="en-GB" dirty="0" smtClean="0"/>
              <a:t>ECOLOGICAL VALIDITY </a:t>
            </a:r>
          </a:p>
          <a:p>
            <a:pPr marL="0" indent="0">
              <a:buNone/>
            </a:pPr>
            <a:r>
              <a:rPr lang="en-GB" b="1" dirty="0" smtClean="0"/>
              <a:t>SUBJECTIVITY</a:t>
            </a:r>
          </a:p>
          <a:p>
            <a:r>
              <a:rPr lang="en-GB" dirty="0" smtClean="0"/>
              <a:t>Subjective</a:t>
            </a:r>
          </a:p>
          <a:p>
            <a:r>
              <a:rPr lang="en-GB" dirty="0" smtClean="0"/>
              <a:t>Objective </a:t>
            </a:r>
            <a:endParaRPr lang="en-GB" dirty="0"/>
          </a:p>
        </p:txBody>
      </p:sp>
      <p:sp>
        <p:nvSpPr>
          <p:cNvPr id="5" name="Cloud 4"/>
          <p:cNvSpPr/>
          <p:nvPr/>
        </p:nvSpPr>
        <p:spPr>
          <a:xfrm>
            <a:off x="4572000" y="1412776"/>
            <a:ext cx="4320480" cy="53285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Big Reed Roman" panose="00000400000000000000" pitchFamily="2" charset="0"/>
              </a:rPr>
              <a:t>For each of these terms, summarise their meaning and then think of an example for surveys and put this into your A3 sheet.</a:t>
            </a:r>
            <a:endParaRPr lang="en-GB" sz="2400" dirty="0">
              <a:solidFill>
                <a:schemeClr val="bg1"/>
              </a:solidFill>
              <a:latin typeface="Big Reed Roman" panose="00000400000000000000" pitchFamily="2" charset="0"/>
            </a:endParaRPr>
          </a:p>
        </p:txBody>
      </p:sp>
      <p:sp>
        <p:nvSpPr>
          <p:cNvPr id="6" name="Flowchart: Alternate Process 5"/>
          <p:cNvSpPr/>
          <p:nvPr/>
        </p:nvSpPr>
        <p:spPr>
          <a:xfrm>
            <a:off x="5004048" y="2132856"/>
            <a:ext cx="3600400" cy="795445"/>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2"/>
                </a:solidFill>
                <a:latin typeface="Big Reed Roman" panose="00000400000000000000" pitchFamily="2" charset="0"/>
              </a:rPr>
              <a:t>Complete this task in pairs.</a:t>
            </a:r>
            <a:endParaRPr lang="en-GB" sz="2000" dirty="0">
              <a:solidFill>
                <a:schemeClr val="tx2"/>
              </a:solidFill>
              <a:latin typeface="Big Reed Roman" panose="00000400000000000000" pitchFamily="2" charset="0"/>
            </a:endParaRPr>
          </a:p>
        </p:txBody>
      </p:sp>
      <p:sp>
        <p:nvSpPr>
          <p:cNvPr id="7" name="Title 6"/>
          <p:cNvSpPr>
            <a:spLocks noGrp="1"/>
          </p:cNvSpPr>
          <p:nvPr>
            <p:ph type="title"/>
          </p:nvPr>
        </p:nvSpPr>
        <p:spPr/>
        <p:txBody>
          <a:bodyPr/>
          <a:lstStyle/>
          <a:p>
            <a:endParaRPr lang="en-GB"/>
          </a:p>
        </p:txBody>
      </p:sp>
      <p:sp>
        <p:nvSpPr>
          <p:cNvPr id="8" name="TextBox 7"/>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9" name="TextBox 8"/>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3752406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r>
              <a:rPr lang="en-GB" dirty="0" smtClean="0"/>
              <a:t>What type of data do surveys give us?</a:t>
            </a:r>
            <a:endParaRPr lang="en-GB" dirty="0"/>
          </a:p>
        </p:txBody>
      </p:sp>
      <p:sp>
        <p:nvSpPr>
          <p:cNvPr id="3" name="Content Placeholder 2"/>
          <p:cNvSpPr>
            <a:spLocks noGrp="1"/>
          </p:cNvSpPr>
          <p:nvPr>
            <p:ph idx="1"/>
          </p:nvPr>
        </p:nvSpPr>
        <p:spPr>
          <a:xfrm>
            <a:off x="467544" y="2332037"/>
            <a:ext cx="8229600" cy="4525963"/>
          </a:xfrm>
        </p:spPr>
        <p:txBody>
          <a:bodyPr/>
          <a:lstStyle/>
          <a:p>
            <a:pPr marL="0" indent="0" algn="ctr">
              <a:buNone/>
            </a:pPr>
            <a:r>
              <a:rPr lang="en-GB" sz="6600" dirty="0" smtClean="0">
                <a:latin typeface="Big Reed Roman" panose="00000400000000000000" pitchFamily="2" charset="0"/>
              </a:rPr>
              <a:t>Self-report data</a:t>
            </a:r>
          </a:p>
          <a:p>
            <a:endParaRPr lang="en-GB" dirty="0">
              <a:solidFill>
                <a:srgbClr val="FF0000"/>
              </a:solidFill>
            </a:endParaRPr>
          </a:p>
          <a:p>
            <a:pPr marL="0" indent="0" algn="ctr">
              <a:buNone/>
            </a:pPr>
            <a:r>
              <a:rPr lang="en-GB" dirty="0" smtClean="0">
                <a:solidFill>
                  <a:srgbClr val="FF0000"/>
                </a:solidFill>
              </a:rPr>
              <a:t>Data compiled by a participant, usually through written questionnaires</a:t>
            </a:r>
            <a:endParaRPr lang="en-GB" dirty="0">
              <a:solidFill>
                <a:srgbClr val="FF0000"/>
              </a:solidFill>
            </a:endParaRPr>
          </a:p>
        </p:txBody>
      </p:sp>
      <p:pic>
        <p:nvPicPr>
          <p:cNvPr id="1026" name="Picture 2" descr="http://images.sodahead.com/polls/000193411/polls_think_5928_812059_answer_3_xlarg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820394"/>
            <a:ext cx="1833845" cy="2037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1700691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b="1" dirty="0" smtClean="0"/>
              <a:t>Interviews</a:t>
            </a:r>
            <a:r>
              <a:rPr lang="en-GB" dirty="0" smtClean="0"/>
              <a:t> tend to give data with more </a:t>
            </a:r>
            <a:r>
              <a:rPr lang="en-GB" b="1" dirty="0" smtClean="0"/>
              <a:t>validity.</a:t>
            </a:r>
            <a:r>
              <a:rPr lang="en-GB" dirty="0" smtClean="0"/>
              <a:t> However they can involve subjectivity and are hard to repeat. It is hard to test for reliability.</a:t>
            </a:r>
          </a:p>
          <a:p>
            <a:r>
              <a:rPr lang="en-GB" dirty="0" smtClean="0"/>
              <a:t> </a:t>
            </a:r>
          </a:p>
          <a:p>
            <a:r>
              <a:rPr lang="en-GB" b="1" dirty="0" smtClean="0"/>
              <a:t>Questionnaires</a:t>
            </a:r>
            <a:r>
              <a:rPr lang="en-GB" dirty="0" smtClean="0"/>
              <a:t> are </a:t>
            </a:r>
            <a:r>
              <a:rPr lang="en-GB" b="1" dirty="0" smtClean="0"/>
              <a:t>reliable</a:t>
            </a:r>
            <a:r>
              <a:rPr lang="en-GB" dirty="0" smtClean="0"/>
              <a:t> and less likely to involve subjectivity. However, they tend to be less valid, as any open questions may be missed or answered briefly.</a:t>
            </a:r>
          </a:p>
          <a:p>
            <a:endParaRPr lang="en-GB" dirty="0"/>
          </a:p>
        </p:txBody>
      </p:sp>
      <p:sp>
        <p:nvSpPr>
          <p:cNvPr id="4" name="TextBox 3"/>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5" name="TextBox 4"/>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normAutofit/>
          </a:bodyPr>
          <a:lstStyle/>
          <a:p>
            <a:r>
              <a:rPr lang="en-GB" sz="6600" b="1" dirty="0" smtClean="0">
                <a:latin typeface="Big Reed Roman" panose="00000400000000000000" pitchFamily="2" charset="0"/>
              </a:rPr>
              <a:t>Extension task</a:t>
            </a:r>
            <a:endParaRPr lang="en-GB" sz="6600" dirty="0">
              <a:latin typeface="Big Reed Roman" panose="00000400000000000000" pitchFamily="2" charset="0"/>
            </a:endParaRPr>
          </a:p>
        </p:txBody>
      </p:sp>
      <p:sp>
        <p:nvSpPr>
          <p:cNvPr id="3" name="Content Placeholder 2"/>
          <p:cNvSpPr>
            <a:spLocks noGrp="1"/>
          </p:cNvSpPr>
          <p:nvPr>
            <p:ph idx="1"/>
          </p:nvPr>
        </p:nvSpPr>
        <p:spPr>
          <a:xfrm>
            <a:off x="467544" y="2332037"/>
            <a:ext cx="8229600" cy="4525963"/>
          </a:xfrm>
        </p:spPr>
        <p:txBody>
          <a:bodyPr/>
          <a:lstStyle/>
          <a:p>
            <a:pPr marL="0" indent="0">
              <a:buNone/>
            </a:pPr>
            <a:r>
              <a:rPr lang="en-GB" dirty="0" smtClean="0"/>
              <a:t>					</a:t>
            </a:r>
            <a:r>
              <a:rPr lang="en-GB" sz="4000" dirty="0" smtClean="0">
                <a:latin typeface="Big Reed Roman" panose="00000400000000000000" pitchFamily="2" charset="0"/>
              </a:rPr>
              <a:t>question!</a:t>
            </a:r>
          </a:p>
          <a:p>
            <a:pPr marL="0" indent="0">
              <a:buNone/>
            </a:pPr>
            <a:endParaRPr lang="en-GB" sz="4000" dirty="0">
              <a:latin typeface="Big Reed Roman" panose="00000400000000000000" pitchFamily="2" charset="0"/>
            </a:endParaRPr>
          </a:p>
          <a:p>
            <a:pPr marL="0" indent="0" algn="ctr">
              <a:buNone/>
            </a:pPr>
            <a:r>
              <a:rPr lang="en-GB" sz="4000" dirty="0" smtClean="0">
                <a:latin typeface="Big Reed Roman" panose="00000400000000000000" pitchFamily="2" charset="0"/>
              </a:rPr>
              <a:t> Convince me that validity is more of an issue with surveys than reliability.</a:t>
            </a:r>
            <a:endParaRPr lang="en-GB" sz="4000" dirty="0">
              <a:latin typeface="Big Reed Roman" panose="00000400000000000000"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060848"/>
            <a:ext cx="3007929"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6" name="TextBox 5"/>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539790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143000"/>
          </a:xfrm>
        </p:spPr>
        <p:txBody>
          <a:bodyPr>
            <a:normAutofit/>
          </a:bodyPr>
          <a:lstStyle/>
          <a:p>
            <a:r>
              <a:rPr lang="en-GB" sz="6600" dirty="0" smtClean="0">
                <a:latin typeface="Big Reed Roman" panose="00000400000000000000" pitchFamily="2" charset="0"/>
              </a:rPr>
              <a:t>Plenary </a:t>
            </a:r>
            <a:endParaRPr lang="en-GB" sz="6600" dirty="0">
              <a:latin typeface="Big Reed Roman" panose="00000400000000000000" pitchFamily="2" charset="0"/>
            </a:endParaRPr>
          </a:p>
        </p:txBody>
      </p:sp>
      <p:sp>
        <p:nvSpPr>
          <p:cNvPr id="3" name="Content Placeholder 2"/>
          <p:cNvSpPr>
            <a:spLocks noGrp="1"/>
          </p:cNvSpPr>
          <p:nvPr>
            <p:ph idx="1"/>
          </p:nvPr>
        </p:nvSpPr>
        <p:spPr>
          <a:xfrm>
            <a:off x="467544" y="1988840"/>
            <a:ext cx="8229600" cy="4525963"/>
          </a:xfrm>
        </p:spPr>
        <p:txBody>
          <a:bodyPr>
            <a:normAutofit/>
          </a:bodyPr>
          <a:lstStyle/>
          <a:p>
            <a:pPr marL="0" indent="0" algn="ctr">
              <a:buNone/>
            </a:pPr>
            <a:r>
              <a:rPr lang="en-GB" sz="4000" dirty="0" smtClean="0">
                <a:latin typeface="Big Reed Roman" panose="00000400000000000000" pitchFamily="2" charset="0"/>
              </a:rPr>
              <a:t>Say what you see!</a:t>
            </a:r>
          </a:p>
          <a:p>
            <a:pPr marL="0" indent="0" algn="ctr">
              <a:buNone/>
            </a:pPr>
            <a:endParaRPr lang="en-GB" sz="4000" dirty="0">
              <a:latin typeface="Big Reed Roman" panose="00000400000000000000" pitchFamily="2" charset="0"/>
            </a:endParaRPr>
          </a:p>
          <a:p>
            <a:pPr marL="0" indent="0" algn="ctr">
              <a:buNone/>
            </a:pPr>
            <a:endParaRPr lang="en-GB" sz="4000" dirty="0">
              <a:latin typeface="Big Reed Roman" panose="00000400000000000000"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852935"/>
            <a:ext cx="2088232" cy="232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186112"/>
            <a:ext cx="3679409" cy="125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6-Point Star 3"/>
          <p:cNvSpPr/>
          <p:nvPr/>
        </p:nvSpPr>
        <p:spPr>
          <a:xfrm>
            <a:off x="3419872" y="2852935"/>
            <a:ext cx="2880320" cy="2808313"/>
          </a:xfrm>
          <a:prstGeom prst="star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2">
                    <a:lumMod val="75000"/>
                  </a:schemeClr>
                </a:solidFill>
                <a:latin typeface="Big Reed Roman" panose="00000400000000000000" pitchFamily="2" charset="0"/>
              </a:rPr>
              <a:t>Face validity</a:t>
            </a:r>
            <a:endParaRPr lang="en-GB" sz="2000" dirty="0">
              <a:solidFill>
                <a:schemeClr val="tx2">
                  <a:lumMod val="75000"/>
                </a:schemeClr>
              </a:solidFill>
              <a:latin typeface="Big Reed Roman" panose="00000400000000000000" pitchFamily="2" charset="0"/>
            </a:endParaRPr>
          </a:p>
        </p:txBody>
      </p:sp>
      <p:sp>
        <p:nvSpPr>
          <p:cNvPr id="7" name="TextBox 6"/>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29707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a:bodyPr>
          <a:lstStyle/>
          <a:p>
            <a:r>
              <a:rPr lang="en-GB" sz="6600" dirty="0" smtClean="0">
                <a:latin typeface="Big Reed Roman" panose="00000400000000000000" pitchFamily="2" charset="0"/>
              </a:rPr>
              <a:t>Plenary </a:t>
            </a:r>
            <a:endParaRPr lang="en-GB" sz="6600" dirty="0">
              <a:latin typeface="Big Reed Roman" panose="00000400000000000000" pitchFamily="2" charset="0"/>
            </a:endParaRPr>
          </a:p>
        </p:txBody>
      </p:sp>
      <p:sp>
        <p:nvSpPr>
          <p:cNvPr id="3" name="Content Placeholder 2"/>
          <p:cNvSpPr>
            <a:spLocks noGrp="1"/>
          </p:cNvSpPr>
          <p:nvPr>
            <p:ph idx="1"/>
          </p:nvPr>
        </p:nvSpPr>
        <p:spPr/>
        <p:txBody>
          <a:bodyPr>
            <a:normAutofit/>
          </a:bodyPr>
          <a:lstStyle/>
          <a:p>
            <a:pPr marL="0" indent="0" algn="ctr">
              <a:buNone/>
            </a:pPr>
            <a:r>
              <a:rPr lang="en-GB" sz="4000" dirty="0" smtClean="0">
                <a:latin typeface="Big Reed Roman" panose="00000400000000000000" pitchFamily="2" charset="0"/>
              </a:rPr>
              <a:t>Say what you see!</a:t>
            </a:r>
          </a:p>
          <a:p>
            <a:pPr marL="0" indent="0" algn="ctr">
              <a:buNone/>
            </a:pPr>
            <a:endParaRPr lang="en-GB" sz="4000" dirty="0">
              <a:latin typeface="Big Reed Roman" panose="00000400000000000000" pitchFamily="2" charset="0"/>
            </a:endParaRPr>
          </a:p>
          <a:p>
            <a:pPr marL="0" indent="0" algn="ctr">
              <a:buNone/>
            </a:pPr>
            <a:endParaRPr lang="en-GB" sz="4000" dirty="0">
              <a:latin typeface="Big Reed Roman" panose="00000400000000000000" pitchFamily="2"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57631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6-Point Star 3"/>
          <p:cNvSpPr/>
          <p:nvPr/>
        </p:nvSpPr>
        <p:spPr>
          <a:xfrm>
            <a:off x="3275856" y="2407777"/>
            <a:ext cx="2857500" cy="3168352"/>
          </a:xfrm>
          <a:prstGeom prst="star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2">
                    <a:lumMod val="75000"/>
                  </a:schemeClr>
                </a:solidFill>
                <a:latin typeface="Big Reed Roman" panose="00000400000000000000" pitchFamily="2" charset="0"/>
              </a:rPr>
              <a:t>Inter-</a:t>
            </a:r>
            <a:r>
              <a:rPr lang="en-GB" sz="2000" dirty="0" err="1" smtClean="0">
                <a:solidFill>
                  <a:schemeClr val="tx2">
                    <a:lumMod val="75000"/>
                  </a:schemeClr>
                </a:solidFill>
                <a:latin typeface="Big Reed Roman" panose="00000400000000000000" pitchFamily="2" charset="0"/>
              </a:rPr>
              <a:t>rater</a:t>
            </a:r>
            <a:r>
              <a:rPr lang="en-GB" sz="2000" dirty="0" smtClean="0">
                <a:solidFill>
                  <a:schemeClr val="tx2">
                    <a:lumMod val="75000"/>
                  </a:schemeClr>
                </a:solidFill>
                <a:latin typeface="Big Reed Roman" panose="00000400000000000000" pitchFamily="2" charset="0"/>
              </a:rPr>
              <a:t> reliability</a:t>
            </a:r>
            <a:endParaRPr lang="en-GB" sz="2000" dirty="0">
              <a:solidFill>
                <a:schemeClr val="tx2">
                  <a:lumMod val="75000"/>
                </a:schemeClr>
              </a:solidFill>
              <a:latin typeface="Big Reed Roman" panose="00000400000000000000" pitchFamily="2" charset="0"/>
            </a:endParaRPr>
          </a:p>
        </p:txBody>
      </p:sp>
      <p:sp>
        <p:nvSpPr>
          <p:cNvPr id="6" name="TextBox 5"/>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35476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a:bodyPr>
          <a:lstStyle/>
          <a:p>
            <a:r>
              <a:rPr lang="en-GB" sz="6600" dirty="0" smtClean="0">
                <a:latin typeface="Big Reed Roman" panose="00000400000000000000" pitchFamily="2" charset="0"/>
              </a:rPr>
              <a:t>Plenary </a:t>
            </a:r>
            <a:endParaRPr lang="en-GB" sz="6600" dirty="0">
              <a:latin typeface="Big Reed Roman" panose="00000400000000000000" pitchFamily="2" charset="0"/>
            </a:endParaRPr>
          </a:p>
        </p:txBody>
      </p:sp>
      <p:sp>
        <p:nvSpPr>
          <p:cNvPr id="3" name="Content Placeholder 2"/>
          <p:cNvSpPr>
            <a:spLocks noGrp="1"/>
          </p:cNvSpPr>
          <p:nvPr>
            <p:ph idx="1"/>
          </p:nvPr>
        </p:nvSpPr>
        <p:spPr>
          <a:xfrm>
            <a:off x="395536" y="2060848"/>
            <a:ext cx="8229600" cy="4525963"/>
          </a:xfrm>
        </p:spPr>
        <p:txBody>
          <a:bodyPr>
            <a:normAutofit/>
          </a:bodyPr>
          <a:lstStyle/>
          <a:p>
            <a:pPr marL="0" indent="0" algn="ctr">
              <a:buNone/>
            </a:pPr>
            <a:r>
              <a:rPr lang="en-GB" sz="4000" dirty="0" smtClean="0">
                <a:latin typeface="Big Reed Roman" panose="00000400000000000000" pitchFamily="2" charset="0"/>
              </a:rPr>
              <a:t>Say what you see!</a:t>
            </a:r>
          </a:p>
          <a:p>
            <a:pPr marL="0" indent="0" algn="ctr">
              <a:buNone/>
            </a:pPr>
            <a:endParaRPr lang="en-GB" sz="4000" dirty="0">
              <a:latin typeface="Big Reed Roman" panose="00000400000000000000" pitchFamily="2" charset="0"/>
            </a:endParaRPr>
          </a:p>
          <a:p>
            <a:pPr marL="0" indent="0" algn="ctr">
              <a:buNone/>
            </a:pPr>
            <a:endParaRPr lang="en-GB" sz="4000" dirty="0">
              <a:latin typeface="Big Reed Roman" panose="00000400000000000000"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212976"/>
            <a:ext cx="2625824" cy="178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74" y="2735228"/>
            <a:ext cx="2262487" cy="226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6-Point Star 3"/>
          <p:cNvSpPr/>
          <p:nvPr/>
        </p:nvSpPr>
        <p:spPr>
          <a:xfrm>
            <a:off x="3275856" y="2735228"/>
            <a:ext cx="3141761" cy="2998028"/>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2">
                    <a:lumMod val="75000"/>
                  </a:schemeClr>
                </a:solidFill>
                <a:latin typeface="Big Reed Roman" panose="00000400000000000000" pitchFamily="2" charset="0"/>
              </a:rPr>
              <a:t>Predictive validity </a:t>
            </a:r>
            <a:endParaRPr lang="en-GB" sz="2000" dirty="0">
              <a:solidFill>
                <a:schemeClr val="tx2">
                  <a:lumMod val="75000"/>
                </a:schemeClr>
              </a:solidFill>
              <a:latin typeface="Big Reed Roman" panose="00000400000000000000" pitchFamily="2" charset="0"/>
            </a:endParaRPr>
          </a:p>
        </p:txBody>
      </p:sp>
      <p:sp>
        <p:nvSpPr>
          <p:cNvPr id="7" name="TextBox 6"/>
          <p:cNvSpPr txBox="1"/>
          <p:nvPr/>
        </p:nvSpPr>
        <p:spPr>
          <a:xfrm>
            <a:off x="0" y="0"/>
            <a:ext cx="7236296" cy="1200329"/>
          </a:xfrm>
          <a:prstGeom prst="rect">
            <a:avLst/>
          </a:prstGeom>
          <a:solidFill>
            <a:schemeClr val="tx1"/>
          </a:solidFill>
        </p:spPr>
        <p:txBody>
          <a:bodyPr wrap="square" rtlCol="0">
            <a:spAutoFit/>
          </a:bodyPr>
          <a:lstStyle/>
          <a:p>
            <a:r>
              <a:rPr lang="en-GB" b="1" dirty="0" smtClean="0">
                <a:solidFill>
                  <a:srgbClr val="FF0000"/>
                </a:solidFill>
              </a:rPr>
              <a:t>Identify</a:t>
            </a:r>
            <a:r>
              <a:rPr lang="en-GB" b="1" dirty="0" smtClean="0"/>
              <a:t> </a:t>
            </a:r>
            <a:r>
              <a:rPr lang="en-GB" dirty="0" smtClean="0">
                <a:solidFill>
                  <a:schemeClr val="bg1"/>
                </a:solidFill>
              </a:rPr>
              <a:t>similarities and differences between questionnaires and interview strengths and weaknesses </a:t>
            </a:r>
          </a:p>
          <a:p>
            <a:r>
              <a:rPr lang="en-GB" b="1" dirty="0" smtClean="0">
                <a:solidFill>
                  <a:srgbClr val="FF0000"/>
                </a:solidFill>
              </a:rPr>
              <a:t>Understand</a:t>
            </a:r>
            <a:r>
              <a:rPr lang="en-GB" b="1" dirty="0" smtClean="0"/>
              <a:t> </a:t>
            </a:r>
            <a:r>
              <a:rPr lang="en-GB" dirty="0" smtClean="0">
                <a:solidFill>
                  <a:schemeClr val="bg1"/>
                </a:solidFill>
              </a:rPr>
              <a:t>issues connected to the designing of surveys</a:t>
            </a:r>
          </a:p>
          <a:p>
            <a:r>
              <a:rPr lang="en-GB" b="1" dirty="0" smtClean="0">
                <a:solidFill>
                  <a:srgbClr val="FF0000"/>
                </a:solidFill>
              </a:rPr>
              <a:t>Evaluate</a:t>
            </a:r>
            <a:r>
              <a:rPr lang="en-GB" dirty="0" smtClean="0"/>
              <a:t> </a:t>
            </a:r>
            <a:r>
              <a:rPr lang="en-GB" dirty="0" smtClean="0">
                <a:solidFill>
                  <a:schemeClr val="bg1"/>
                </a:solidFill>
              </a:rPr>
              <a:t>surveys in terms of </a:t>
            </a:r>
            <a:r>
              <a:rPr lang="en-GB" dirty="0" smtClean="0">
                <a:solidFill>
                  <a:schemeClr val="tx2">
                    <a:lumMod val="40000"/>
                    <a:lumOff val="60000"/>
                  </a:schemeClr>
                </a:solidFill>
              </a:rPr>
              <a:t>validity, reliability and </a:t>
            </a:r>
            <a:r>
              <a:rPr lang="en-GB" dirty="0" err="1" smtClean="0">
                <a:solidFill>
                  <a:schemeClr val="tx2">
                    <a:lumMod val="40000"/>
                    <a:lumOff val="60000"/>
                  </a:schemeClr>
                </a:solidFill>
              </a:rPr>
              <a:t>generalisability</a:t>
            </a:r>
            <a:endParaRPr lang="en-GB" dirty="0">
              <a:solidFill>
                <a:schemeClr val="tx2">
                  <a:lumMod val="40000"/>
                  <a:lumOff val="60000"/>
                </a:schemeClr>
              </a:solidFill>
            </a:endParaRPr>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Validity</a:t>
            </a:r>
          </a:p>
          <a:p>
            <a:r>
              <a:rPr lang="en-GB" dirty="0" smtClean="0">
                <a:solidFill>
                  <a:schemeClr val="tx2">
                    <a:lumMod val="20000"/>
                    <a:lumOff val="80000"/>
                  </a:schemeClr>
                </a:solidFill>
              </a:rPr>
              <a:t>Reliability</a:t>
            </a:r>
          </a:p>
          <a:p>
            <a:r>
              <a:rPr lang="en-GB" dirty="0" smtClean="0">
                <a:solidFill>
                  <a:schemeClr val="tx2">
                    <a:lumMod val="20000"/>
                    <a:lumOff val="80000"/>
                  </a:schemeClr>
                </a:solidFill>
              </a:rPr>
              <a:t>Generalisability</a:t>
            </a:r>
          </a:p>
        </p:txBody>
      </p:sp>
    </p:spTree>
    <p:extLst>
      <p:ext uri="{BB962C8B-B14F-4D97-AF65-F5344CB8AC3E}">
        <p14:creationId xmlns:p14="http://schemas.microsoft.com/office/powerpoint/2010/main" val="8940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1143000"/>
          </a:xfrm>
        </p:spPr>
        <p:txBody>
          <a:bodyPr/>
          <a:lstStyle/>
          <a:p>
            <a:r>
              <a:rPr lang="en-GB" dirty="0" smtClean="0"/>
              <a:t>Hypothesis</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Rectangle 5"/>
          <p:cNvSpPr/>
          <p:nvPr/>
        </p:nvSpPr>
        <p:spPr>
          <a:xfrm rot="20153272">
            <a:off x="768059" y="2724045"/>
            <a:ext cx="23864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Starter!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1074" name="Picture 2" descr="http://www.dtm.ca/wp-content/uploads/2014/12/crystal-ball.jpg"/>
          <p:cNvPicPr>
            <a:picLocks noChangeAspect="1" noChangeArrowheads="1"/>
          </p:cNvPicPr>
          <p:nvPr/>
        </p:nvPicPr>
        <p:blipFill>
          <a:blip r:embed="rId2" cstate="print"/>
          <a:srcRect/>
          <a:stretch>
            <a:fillRect/>
          </a:stretch>
        </p:blipFill>
        <p:spPr bwMode="auto">
          <a:xfrm>
            <a:off x="3779912" y="2492896"/>
            <a:ext cx="4082868" cy="2361879"/>
          </a:xfrm>
          <a:prstGeom prst="rect">
            <a:avLst/>
          </a:prstGeom>
          <a:noFill/>
        </p:spPr>
      </p:pic>
      <p:sp>
        <p:nvSpPr>
          <p:cNvPr id="8" name="TextBox 7"/>
          <p:cNvSpPr txBox="1"/>
          <p:nvPr/>
        </p:nvSpPr>
        <p:spPr>
          <a:xfrm>
            <a:off x="611560" y="5085184"/>
            <a:ext cx="8064896" cy="707886"/>
          </a:xfrm>
          <a:prstGeom prst="rect">
            <a:avLst/>
          </a:prstGeom>
          <a:noFill/>
        </p:spPr>
        <p:txBody>
          <a:bodyPr wrap="square" rtlCol="0">
            <a:spAutoFit/>
          </a:bodyPr>
          <a:lstStyle/>
          <a:p>
            <a:r>
              <a:rPr lang="en-GB" sz="4000" dirty="0" smtClean="0"/>
              <a:t>Where will you be in 5 years time?</a:t>
            </a:r>
            <a:endParaRPr lang="en-GB" sz="4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1143000"/>
          </a:xfrm>
        </p:spPr>
        <p:txBody>
          <a:bodyPr/>
          <a:lstStyle/>
          <a:p>
            <a:r>
              <a:rPr lang="en-GB" dirty="0" smtClean="0"/>
              <a:t>What is a hypothesis?</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TextBox 5"/>
          <p:cNvSpPr txBox="1"/>
          <p:nvPr/>
        </p:nvSpPr>
        <p:spPr>
          <a:xfrm>
            <a:off x="539552" y="2636912"/>
            <a:ext cx="7848872" cy="3816429"/>
          </a:xfrm>
          <a:prstGeom prst="rect">
            <a:avLst/>
          </a:prstGeom>
          <a:noFill/>
        </p:spPr>
        <p:txBody>
          <a:bodyPr wrap="square" rtlCol="0">
            <a:spAutoFit/>
          </a:bodyPr>
          <a:lstStyle/>
          <a:p>
            <a:pPr algn="ctr"/>
            <a:r>
              <a:rPr lang="en-GB" sz="2800" b="1" dirty="0" smtClean="0">
                <a:solidFill>
                  <a:srgbClr val="FF0000"/>
                </a:solidFill>
              </a:rPr>
              <a:t>PRECISE AND TESTABLE STATEMENT OF THE RELATIONSHIP BETWEEN TWO VARIABLES</a:t>
            </a:r>
            <a:endParaRPr lang="en-GB" sz="2800" dirty="0" smtClean="0">
              <a:solidFill>
                <a:srgbClr val="FF0000"/>
              </a:solidFill>
            </a:endParaRPr>
          </a:p>
          <a:p>
            <a:r>
              <a:rPr lang="en-GB" sz="2800" b="1" dirty="0" smtClean="0"/>
              <a:t> </a:t>
            </a:r>
            <a:endParaRPr lang="en-GB" sz="2800" dirty="0" smtClean="0"/>
          </a:p>
          <a:p>
            <a:r>
              <a:rPr lang="en-GB" sz="2800" b="1" dirty="0" smtClean="0"/>
              <a:t>A hypothesis is a statement about what is being tested and involves things that are measurable </a:t>
            </a:r>
            <a:endParaRPr lang="en-GB" sz="2800" dirty="0" smtClean="0"/>
          </a:p>
          <a:p>
            <a:r>
              <a:rPr lang="en-GB" sz="2800" b="1" dirty="0" smtClean="0"/>
              <a:t> </a:t>
            </a:r>
            <a:endParaRPr lang="en-GB" sz="2800" dirty="0" smtClean="0"/>
          </a:p>
          <a:p>
            <a:r>
              <a:rPr lang="en-GB" sz="2800" b="1" dirty="0" smtClean="0"/>
              <a:t>e.g. older people are more prejudiced than younger people.</a:t>
            </a:r>
            <a:endParaRPr lang="en-GB" sz="2800" dirty="0" smtClean="0"/>
          </a:p>
          <a:p>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29600" cy="1143000"/>
          </a:xfrm>
        </p:spPr>
        <p:txBody>
          <a:bodyPr/>
          <a:lstStyle/>
          <a:p>
            <a:r>
              <a:rPr lang="en-GB" dirty="0" smtClean="0"/>
              <a:t>IV and DV</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TextBox 5"/>
          <p:cNvSpPr txBox="1"/>
          <p:nvPr/>
        </p:nvSpPr>
        <p:spPr>
          <a:xfrm>
            <a:off x="395536" y="2132856"/>
            <a:ext cx="8208912" cy="2123658"/>
          </a:xfrm>
          <a:prstGeom prst="rect">
            <a:avLst/>
          </a:prstGeom>
          <a:noFill/>
        </p:spPr>
        <p:txBody>
          <a:bodyPr wrap="square" rtlCol="0">
            <a:spAutoFit/>
          </a:bodyPr>
          <a:lstStyle/>
          <a:p>
            <a:r>
              <a:rPr lang="en-GB" b="1" u="sng" dirty="0" smtClean="0"/>
              <a:t>VARIABLES</a:t>
            </a:r>
            <a:endParaRPr lang="en-GB" dirty="0" smtClean="0"/>
          </a:p>
          <a:p>
            <a:r>
              <a:rPr lang="en-GB" sz="2400" dirty="0" smtClean="0"/>
              <a:t>Hypotheses are mainly made up of two core variables; the </a:t>
            </a:r>
            <a:r>
              <a:rPr lang="en-GB" sz="2400" b="1" u="sng" dirty="0" smtClean="0">
                <a:solidFill>
                  <a:srgbClr val="FF0000"/>
                </a:solidFill>
              </a:rPr>
              <a:t>INDEPENDENT VARIABLE</a:t>
            </a:r>
            <a:r>
              <a:rPr lang="en-GB" sz="2400" dirty="0" smtClean="0">
                <a:solidFill>
                  <a:srgbClr val="FF0000"/>
                </a:solidFill>
              </a:rPr>
              <a:t> </a:t>
            </a:r>
            <a:r>
              <a:rPr lang="en-GB" sz="2400" dirty="0" smtClean="0"/>
              <a:t>is the variable which the experimenter </a:t>
            </a:r>
            <a:r>
              <a:rPr lang="en-GB" sz="2400" b="1" dirty="0" smtClean="0"/>
              <a:t>manipulates</a:t>
            </a:r>
            <a:r>
              <a:rPr lang="en-GB" sz="2400" dirty="0" smtClean="0"/>
              <a:t> and </a:t>
            </a:r>
            <a:r>
              <a:rPr lang="en-GB" sz="2400" b="1" u="sng" dirty="0" smtClean="0">
                <a:solidFill>
                  <a:srgbClr val="FF0000"/>
                </a:solidFill>
              </a:rPr>
              <a:t>The DEPENDENT VARIABLE</a:t>
            </a:r>
            <a:r>
              <a:rPr lang="en-GB" sz="2400" dirty="0" smtClean="0">
                <a:solidFill>
                  <a:srgbClr val="FF0000"/>
                </a:solidFill>
              </a:rPr>
              <a:t> </a:t>
            </a:r>
            <a:r>
              <a:rPr lang="en-GB" sz="2400" dirty="0" smtClean="0"/>
              <a:t>is the one which the experimenter</a:t>
            </a:r>
            <a:r>
              <a:rPr lang="en-GB" sz="2400" b="1" dirty="0" smtClean="0"/>
              <a:t> measures</a:t>
            </a:r>
            <a:r>
              <a:rPr lang="en-GB" sz="2400" dirty="0" smtClean="0"/>
              <a:t>.</a:t>
            </a:r>
          </a:p>
          <a:p>
            <a:endParaRPr lang="en-GB" dirty="0"/>
          </a:p>
        </p:txBody>
      </p:sp>
      <p:sp>
        <p:nvSpPr>
          <p:cNvPr id="7" name="TextBox 6"/>
          <p:cNvSpPr txBox="1"/>
          <p:nvPr/>
        </p:nvSpPr>
        <p:spPr>
          <a:xfrm>
            <a:off x="323528" y="4149080"/>
            <a:ext cx="8424936" cy="2123658"/>
          </a:xfrm>
          <a:prstGeom prst="rect">
            <a:avLst/>
          </a:prstGeom>
          <a:solidFill>
            <a:schemeClr val="tx1"/>
          </a:solidFill>
        </p:spPr>
        <p:txBody>
          <a:bodyPr wrap="square" rtlCol="0">
            <a:spAutoFit/>
          </a:bodyPr>
          <a:lstStyle/>
          <a:p>
            <a:r>
              <a:rPr lang="en-GB" sz="4400" dirty="0" smtClean="0">
                <a:solidFill>
                  <a:srgbClr val="FFFF00"/>
                </a:solidFill>
              </a:rPr>
              <a:t>Remember this phrase!</a:t>
            </a:r>
          </a:p>
          <a:p>
            <a:r>
              <a:rPr lang="en-GB" sz="4400" dirty="0" smtClean="0">
                <a:solidFill>
                  <a:srgbClr val="FFFF00"/>
                </a:solidFill>
              </a:rPr>
              <a:t>IV is MANIPULATED, DV is MEASURED!</a:t>
            </a:r>
            <a:endParaRPr lang="en-GB" sz="4400" dirty="0">
              <a:solidFill>
                <a:srgbClr val="FF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pic>
        <p:nvPicPr>
          <p:cNvPr id="128001" name="Picture 1" descr="C:\Users\Dani\AppData\Local\Microsoft\Windows\Temporary Internet Files\Content.IE5\UAV8D2HO\old-lady[1].png"/>
          <p:cNvPicPr>
            <a:picLocks noChangeAspect="1" noChangeArrowheads="1"/>
          </p:cNvPicPr>
          <p:nvPr/>
        </p:nvPicPr>
        <p:blipFill>
          <a:blip r:embed="rId2" cstate="print"/>
          <a:srcRect/>
          <a:stretch>
            <a:fillRect/>
          </a:stretch>
        </p:blipFill>
        <p:spPr bwMode="auto">
          <a:xfrm>
            <a:off x="-468560" y="2780928"/>
            <a:ext cx="3816424" cy="3816424"/>
          </a:xfrm>
          <a:prstGeom prst="rect">
            <a:avLst/>
          </a:prstGeom>
          <a:noFill/>
        </p:spPr>
      </p:pic>
      <p:sp>
        <p:nvSpPr>
          <p:cNvPr id="7" name="TextBox 6"/>
          <p:cNvSpPr txBox="1"/>
          <p:nvPr/>
        </p:nvSpPr>
        <p:spPr>
          <a:xfrm>
            <a:off x="2915816" y="2420888"/>
            <a:ext cx="5976664" cy="1077218"/>
          </a:xfrm>
          <a:prstGeom prst="rect">
            <a:avLst/>
          </a:prstGeom>
          <a:solidFill>
            <a:srgbClr val="FFC000"/>
          </a:solidFill>
        </p:spPr>
        <p:txBody>
          <a:bodyPr wrap="square" rtlCol="0">
            <a:spAutoFit/>
          </a:bodyPr>
          <a:lstStyle/>
          <a:p>
            <a:r>
              <a:rPr lang="en-GB" sz="3200" dirty="0" smtClean="0"/>
              <a:t>Ivy is an elderly lady is often manipulated by her grandchildren!</a:t>
            </a:r>
            <a:endParaRPr lang="en-GB" sz="3200" dirty="0"/>
          </a:p>
        </p:txBody>
      </p:sp>
      <p:pic>
        <p:nvPicPr>
          <p:cNvPr id="128002" name="Picture 2" descr="C:\Users\Dani\AppData\Local\Microsoft\Windows\Temporary Internet Files\Content.IE5\UAV8D2HO\PngMedium-Children-Smiling-17527[1].gif"/>
          <p:cNvPicPr>
            <a:picLocks noChangeAspect="1" noChangeArrowheads="1"/>
          </p:cNvPicPr>
          <p:nvPr/>
        </p:nvPicPr>
        <p:blipFill>
          <a:blip r:embed="rId3" cstate="print"/>
          <a:srcRect/>
          <a:stretch>
            <a:fillRect/>
          </a:stretch>
        </p:blipFill>
        <p:spPr bwMode="auto">
          <a:xfrm>
            <a:off x="4768217" y="3645024"/>
            <a:ext cx="4375783" cy="2990119"/>
          </a:xfrm>
          <a:prstGeom prst="rect">
            <a:avLst/>
          </a:prstGeom>
          <a:noFill/>
        </p:spPr>
      </p:pic>
      <p:sp>
        <p:nvSpPr>
          <p:cNvPr id="9" name="TextBox 8"/>
          <p:cNvSpPr txBox="1"/>
          <p:nvPr/>
        </p:nvSpPr>
        <p:spPr>
          <a:xfrm>
            <a:off x="323528" y="1124744"/>
            <a:ext cx="8496944" cy="1200329"/>
          </a:xfrm>
          <a:prstGeom prst="rect">
            <a:avLst/>
          </a:prstGeom>
          <a:solidFill>
            <a:schemeClr val="tx1"/>
          </a:solidFill>
        </p:spPr>
        <p:txBody>
          <a:bodyPr wrap="square" rtlCol="0">
            <a:spAutoFit/>
          </a:bodyPr>
          <a:lstStyle/>
          <a:p>
            <a:r>
              <a:rPr lang="en-GB" sz="3600" dirty="0" smtClean="0">
                <a:solidFill>
                  <a:srgbClr val="FFFF00"/>
                </a:solidFill>
              </a:rPr>
              <a:t>Remember this phrase!</a:t>
            </a:r>
          </a:p>
          <a:p>
            <a:r>
              <a:rPr lang="en-GB" sz="3600" dirty="0" smtClean="0">
                <a:solidFill>
                  <a:srgbClr val="FFFF00"/>
                </a:solidFill>
              </a:rPr>
              <a:t>IV is MANIPULATED, DV is MEASURED!</a:t>
            </a:r>
            <a:endParaRPr lang="en-GB" sz="3600" dirty="0">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8229600" cy="1143000"/>
          </a:xfrm>
        </p:spPr>
        <p:txBody>
          <a:bodyPr/>
          <a:lstStyle/>
          <a:p>
            <a:r>
              <a:rPr lang="en-GB" b="1" u="sng" dirty="0" smtClean="0"/>
              <a:t>OPERATIONALISE VARIABLES</a:t>
            </a:r>
            <a:endParaRPr lang="en-GB" dirty="0" smtClean="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TextBox 5"/>
          <p:cNvSpPr txBox="1"/>
          <p:nvPr/>
        </p:nvSpPr>
        <p:spPr>
          <a:xfrm>
            <a:off x="539552" y="2204864"/>
            <a:ext cx="8064896" cy="3816429"/>
          </a:xfrm>
          <a:prstGeom prst="rect">
            <a:avLst/>
          </a:prstGeom>
          <a:noFill/>
        </p:spPr>
        <p:txBody>
          <a:bodyPr wrap="square" rtlCol="0">
            <a:spAutoFit/>
          </a:bodyPr>
          <a:lstStyle/>
          <a:p>
            <a:r>
              <a:rPr lang="en-GB" sz="2800" dirty="0" smtClean="0"/>
              <a:t>Psychologists use the term “</a:t>
            </a:r>
            <a:r>
              <a:rPr lang="en-GB" sz="2800" dirty="0" err="1" smtClean="0"/>
              <a:t>operationalise</a:t>
            </a:r>
            <a:r>
              <a:rPr lang="en-GB" sz="2800" dirty="0" smtClean="0"/>
              <a:t>” to describe the fact that a hypothesis is </a:t>
            </a:r>
            <a:r>
              <a:rPr lang="en-GB" sz="2800" dirty="0" smtClean="0">
                <a:solidFill>
                  <a:srgbClr val="FF0000"/>
                </a:solidFill>
              </a:rPr>
              <a:t>highly specific</a:t>
            </a:r>
            <a:r>
              <a:rPr lang="en-GB" sz="2800" dirty="0" smtClean="0"/>
              <a:t>.  </a:t>
            </a:r>
            <a:r>
              <a:rPr lang="en-GB" sz="2800" b="1" dirty="0" smtClean="0"/>
              <a:t>OPERATIONALISE</a:t>
            </a:r>
            <a:r>
              <a:rPr lang="en-GB" sz="2800" dirty="0" smtClean="0"/>
              <a:t> means spelling out the various operations.  In other words </a:t>
            </a:r>
            <a:r>
              <a:rPr lang="en-GB" sz="2800" b="1" dirty="0" smtClean="0">
                <a:solidFill>
                  <a:srgbClr val="FF0000"/>
                </a:solidFill>
              </a:rPr>
              <a:t>you narrow the topic area down in order to measure it accurately.  </a:t>
            </a:r>
            <a:r>
              <a:rPr lang="en-GB" sz="2800" dirty="0" smtClean="0"/>
              <a:t>For example, the concept of a young child was </a:t>
            </a:r>
            <a:r>
              <a:rPr lang="en-GB" sz="2800" dirty="0" err="1" smtClean="0"/>
              <a:t>operationalised</a:t>
            </a:r>
            <a:r>
              <a:rPr lang="en-GB" sz="2800" dirty="0" smtClean="0"/>
              <a:t> as “a child under the age of seven” OR a cognitive task as specified as “the conservation of volume”.</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140968"/>
            <a:ext cx="8229600" cy="3561259"/>
          </a:xfrm>
        </p:spPr>
        <p:txBody>
          <a:bodyPr/>
          <a:lstStyle/>
          <a:p>
            <a:r>
              <a:rPr lang="en-GB" dirty="0" smtClean="0">
                <a:solidFill>
                  <a:srgbClr val="FF0000"/>
                </a:solidFill>
              </a:rPr>
              <a:t>People might lie- they may be dishonest</a:t>
            </a:r>
          </a:p>
          <a:p>
            <a:r>
              <a:rPr lang="en-GB" dirty="0" smtClean="0">
                <a:solidFill>
                  <a:srgbClr val="FF0000"/>
                </a:solidFill>
              </a:rPr>
              <a:t>People might not understand the question</a:t>
            </a:r>
            <a:endParaRPr lang="en-GB" dirty="0">
              <a:solidFill>
                <a:srgbClr val="FF0000"/>
              </a:solidFill>
            </a:endParaRPr>
          </a:p>
        </p:txBody>
      </p:sp>
      <p:sp>
        <p:nvSpPr>
          <p:cNvPr id="4" name="AutoShape 2"/>
          <p:cNvSpPr>
            <a:spLocks noChangeArrowheads="1"/>
          </p:cNvSpPr>
          <p:nvPr/>
        </p:nvSpPr>
        <p:spPr bwMode="auto">
          <a:xfrm>
            <a:off x="1043608" y="1268760"/>
            <a:ext cx="7200800" cy="1761356"/>
          </a:xfrm>
          <a:prstGeom prst="cloudCallout">
            <a:avLst>
              <a:gd name="adj1" fmla="val -61032"/>
              <a:gd name="adj2" fmla="val 68991"/>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Can you think of any potential problems that may arise using self-report data?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027" name="Picture 3" descr="MCj044207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815947"/>
            <a:ext cx="16002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83768" y="4601823"/>
            <a:ext cx="6264696" cy="1569660"/>
          </a:xfrm>
          <a:prstGeom prst="rect">
            <a:avLst/>
          </a:prstGeom>
        </p:spPr>
        <p:txBody>
          <a:bodyPr wrap="square">
            <a:spAutoFit/>
          </a:bodyPr>
          <a:lstStyle/>
          <a:p>
            <a:r>
              <a:rPr lang="en-GB" sz="3200" dirty="0"/>
              <a:t>At the core of this method is</a:t>
            </a:r>
            <a:r>
              <a:rPr lang="en-GB" sz="3200" b="1" dirty="0"/>
              <a:t> </a:t>
            </a:r>
            <a:r>
              <a:rPr lang="en-GB" sz="3200" b="1" u="sng" dirty="0"/>
              <a:t>questioning</a:t>
            </a:r>
            <a:r>
              <a:rPr lang="en-GB" sz="3200" b="1" dirty="0"/>
              <a:t>. </a:t>
            </a:r>
            <a:r>
              <a:rPr lang="en-GB" sz="3200" dirty="0"/>
              <a:t>How you ask the questions is extremely important.</a:t>
            </a:r>
          </a:p>
        </p:txBody>
      </p:sp>
      <p:sp>
        <p:nvSpPr>
          <p:cNvPr id="6" name="TextBox 5"/>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14801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8496944" cy="1143000"/>
          </a:xfrm>
          <a:solidFill>
            <a:schemeClr val="tx2">
              <a:lumMod val="20000"/>
              <a:lumOff val="80000"/>
            </a:schemeClr>
          </a:solidFill>
        </p:spPr>
        <p:txBody>
          <a:bodyPr>
            <a:normAutofit/>
          </a:bodyPr>
          <a:lstStyle/>
          <a:p>
            <a:r>
              <a:rPr lang="en-GB" dirty="0" smtClean="0"/>
              <a:t>Alternate / Experimental hypothesis</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TextBox 5"/>
          <p:cNvSpPr txBox="1"/>
          <p:nvPr/>
        </p:nvSpPr>
        <p:spPr>
          <a:xfrm>
            <a:off x="251520" y="2348880"/>
            <a:ext cx="8496944" cy="4062651"/>
          </a:xfrm>
          <a:prstGeom prst="rect">
            <a:avLst/>
          </a:prstGeom>
          <a:noFill/>
        </p:spPr>
        <p:txBody>
          <a:bodyPr wrap="square" rtlCol="0">
            <a:spAutoFit/>
          </a:bodyPr>
          <a:lstStyle/>
          <a:p>
            <a:r>
              <a:rPr lang="en-GB" sz="2400" dirty="0" smtClean="0"/>
              <a:t>Surveys are planned as an aim and from this a </a:t>
            </a:r>
            <a:r>
              <a:rPr lang="en-GB" sz="2400" b="1" dirty="0" smtClean="0"/>
              <a:t>hypothesis</a:t>
            </a:r>
            <a:r>
              <a:rPr lang="en-GB" sz="2400" dirty="0" smtClean="0"/>
              <a:t> is created.  In statistics, an alternative to the null hypothesis typically asserts </a:t>
            </a:r>
            <a:r>
              <a:rPr lang="en-GB" sz="2400" b="1" u="sng" dirty="0" smtClean="0">
                <a:solidFill>
                  <a:srgbClr val="FF0000"/>
                </a:solidFill>
              </a:rPr>
              <a:t>that the independent variable has an effect on the dependent variable that cannot be explained by chance alone.  </a:t>
            </a:r>
            <a:r>
              <a:rPr lang="en-GB" sz="2400" dirty="0" smtClean="0"/>
              <a:t>The </a:t>
            </a:r>
            <a:r>
              <a:rPr lang="en-GB" sz="2400" b="1" dirty="0" smtClean="0"/>
              <a:t>experimental hypothesis</a:t>
            </a:r>
            <a:r>
              <a:rPr lang="en-GB" sz="2400" dirty="0" smtClean="0"/>
              <a:t> is sometimes referred to as the </a:t>
            </a:r>
            <a:r>
              <a:rPr lang="en-GB" sz="2400" b="1" u="sng" dirty="0" smtClean="0"/>
              <a:t>ALTERNATIVE HYPOTHESIS</a:t>
            </a:r>
            <a:r>
              <a:rPr lang="en-GB" sz="2400" dirty="0" smtClean="0"/>
              <a:t>.  Remember that some studies are not experiments (they may be observations, interviews etc.) and in this case we do not start with an experimental hypothesis but with an alternative hypothesis.  When we carry out an experiment we can use either term.</a:t>
            </a:r>
          </a:p>
          <a:p>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8496944" cy="1143000"/>
          </a:xfrm>
          <a:solidFill>
            <a:schemeClr val="tx2">
              <a:lumMod val="20000"/>
              <a:lumOff val="80000"/>
            </a:schemeClr>
          </a:solidFill>
        </p:spPr>
        <p:txBody>
          <a:bodyPr>
            <a:normAutofit/>
          </a:bodyPr>
          <a:lstStyle/>
          <a:p>
            <a:r>
              <a:rPr lang="en-GB" dirty="0" smtClean="0"/>
              <a:t>Null hypothesis</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TextBox 5"/>
          <p:cNvSpPr txBox="1"/>
          <p:nvPr/>
        </p:nvSpPr>
        <p:spPr>
          <a:xfrm>
            <a:off x="251520" y="2348881"/>
            <a:ext cx="8496944" cy="2954655"/>
          </a:xfrm>
          <a:prstGeom prst="rect">
            <a:avLst/>
          </a:prstGeom>
          <a:solidFill>
            <a:schemeClr val="bg1"/>
          </a:solidFill>
        </p:spPr>
        <p:txBody>
          <a:bodyPr wrap="square" rtlCol="0">
            <a:spAutoFit/>
          </a:bodyPr>
          <a:lstStyle/>
          <a:p>
            <a:r>
              <a:rPr lang="en-GB" sz="2400" dirty="0" smtClean="0"/>
              <a:t>The </a:t>
            </a:r>
            <a:r>
              <a:rPr lang="en-GB" sz="2400" b="1" dirty="0" smtClean="0"/>
              <a:t>null hypothesis</a:t>
            </a:r>
            <a:r>
              <a:rPr lang="en-GB" sz="2400" dirty="0" smtClean="0"/>
              <a:t> is therefore the </a:t>
            </a:r>
            <a:r>
              <a:rPr lang="en-GB" sz="2400" b="1" dirty="0" smtClean="0"/>
              <a:t>opposite </a:t>
            </a:r>
            <a:r>
              <a:rPr lang="en-GB" sz="2400" dirty="0" smtClean="0"/>
              <a:t>of the experimental (alternative) hypothesis and our results allow us to choose between the two, and therefore to decide which one we can </a:t>
            </a:r>
            <a:r>
              <a:rPr lang="en-GB" sz="2400" b="1" u="sng" dirty="0" smtClean="0"/>
              <a:t>REJECT</a:t>
            </a:r>
            <a:r>
              <a:rPr lang="en-GB" sz="2400" dirty="0" smtClean="0"/>
              <a:t>.  If there really is a significant difference between the Monday morning scores and the Friday afternoon scores then we </a:t>
            </a:r>
            <a:r>
              <a:rPr lang="en-GB" sz="2400" b="1" u="sng" dirty="0" smtClean="0"/>
              <a:t>reject the null hypothesis.  </a:t>
            </a:r>
            <a:r>
              <a:rPr lang="en-GB" sz="2400" dirty="0" smtClean="0"/>
              <a:t>If there is no significant difference, then we reject the experimental (alternative) hypothesis.</a:t>
            </a:r>
          </a:p>
          <a:p>
            <a:endParaRPr lang="en-GB" dirty="0"/>
          </a:p>
        </p:txBody>
      </p:sp>
      <p:sp>
        <p:nvSpPr>
          <p:cNvPr id="8" name="TextBox 7"/>
          <p:cNvSpPr txBox="1"/>
          <p:nvPr/>
        </p:nvSpPr>
        <p:spPr>
          <a:xfrm>
            <a:off x="323528" y="5085184"/>
            <a:ext cx="8352928" cy="1477328"/>
          </a:xfrm>
          <a:prstGeom prst="rect">
            <a:avLst/>
          </a:prstGeom>
          <a:solidFill>
            <a:srgbClr val="92D050"/>
          </a:solidFill>
        </p:spPr>
        <p:txBody>
          <a:bodyPr wrap="square" rtlCol="0">
            <a:spAutoFit/>
          </a:bodyPr>
          <a:lstStyle/>
          <a:p>
            <a:r>
              <a:rPr lang="en-GB" b="1" dirty="0" smtClean="0"/>
              <a:t>We refer to which hypothesis we REJECT – e.g.</a:t>
            </a:r>
          </a:p>
          <a:p>
            <a:r>
              <a:rPr lang="en-GB" b="1" dirty="0" smtClean="0"/>
              <a:t>If there IS  a significant difference then we reject the null and accept the alternate hypothesis.</a:t>
            </a:r>
          </a:p>
          <a:p>
            <a:r>
              <a:rPr lang="en-GB" b="1" dirty="0" smtClean="0"/>
              <a:t>If there is NO significant difference then we reject the alternate hypothesis and accept the null hypothesis.</a:t>
            </a:r>
            <a:endParaRPr lang="en-GB"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GB" dirty="0" smtClean="0"/>
              <a:t>The </a:t>
            </a:r>
            <a:r>
              <a:rPr lang="en-GB" b="1" u="sng" dirty="0" smtClean="0"/>
              <a:t>EXPERIMENTAL HYPOTHESIS</a:t>
            </a:r>
            <a:r>
              <a:rPr lang="en-GB" dirty="0" smtClean="0"/>
              <a:t> states that there will be a significant increase in older people obeying and queuing at a bank than younger people. </a:t>
            </a:r>
          </a:p>
          <a:p>
            <a:r>
              <a:rPr lang="en-GB" b="1" u="sng" dirty="0" smtClean="0"/>
              <a:t>AND</a:t>
            </a:r>
            <a:endParaRPr lang="en-GB" dirty="0" smtClean="0"/>
          </a:p>
          <a:p>
            <a:pPr lvl="0"/>
            <a:r>
              <a:rPr lang="en-GB" dirty="0" smtClean="0"/>
              <a:t>The </a:t>
            </a:r>
            <a:r>
              <a:rPr lang="en-GB" b="1" u="sng" dirty="0" smtClean="0"/>
              <a:t>NULL HYPOTHESIS</a:t>
            </a:r>
            <a:r>
              <a:rPr lang="en-GB" dirty="0" smtClean="0"/>
              <a:t> states that there will be no significant difference in older people obeying and queuing at a bank than younger people.</a:t>
            </a:r>
          </a:p>
          <a:p>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1143000"/>
          </a:xfrm>
          <a:solidFill>
            <a:schemeClr val="tx1">
              <a:lumMod val="85000"/>
              <a:lumOff val="15000"/>
            </a:schemeClr>
          </a:solidFill>
        </p:spPr>
        <p:txBody>
          <a:bodyPr>
            <a:noAutofit/>
          </a:bodyPr>
          <a:lstStyle/>
          <a:p>
            <a:r>
              <a:rPr lang="en-GB" sz="7200" dirty="0" smtClean="0">
                <a:solidFill>
                  <a:srgbClr val="FF0000"/>
                </a:solidFill>
              </a:rPr>
              <a:t>‘Significant’</a:t>
            </a:r>
            <a:endParaRPr lang="en-GB" sz="7200" dirty="0">
              <a:solidFill>
                <a:srgbClr val="FF0000"/>
              </a:solidFill>
            </a:endParaRPr>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7" name="TextBox 6"/>
          <p:cNvSpPr txBox="1"/>
          <p:nvPr/>
        </p:nvSpPr>
        <p:spPr>
          <a:xfrm>
            <a:off x="323528" y="2708920"/>
            <a:ext cx="8208912" cy="3139321"/>
          </a:xfrm>
          <a:prstGeom prst="rect">
            <a:avLst/>
          </a:prstGeom>
          <a:noFill/>
        </p:spPr>
        <p:txBody>
          <a:bodyPr wrap="square" rtlCol="0">
            <a:spAutoFit/>
          </a:bodyPr>
          <a:lstStyle/>
          <a:p>
            <a:r>
              <a:rPr lang="en-GB" sz="3600" dirty="0" smtClean="0"/>
              <a:t>The word </a:t>
            </a:r>
            <a:r>
              <a:rPr lang="en-GB" sz="3600" b="1" u="sng" dirty="0" smtClean="0"/>
              <a:t>SIGNIFICANT</a:t>
            </a:r>
            <a:r>
              <a:rPr lang="en-GB" sz="3600" dirty="0" smtClean="0"/>
              <a:t> keeps coming up in relation to differences in the scores.  This is a very important word and must </a:t>
            </a:r>
            <a:r>
              <a:rPr lang="en-GB" sz="3600" b="1" u="sng" dirty="0" smtClean="0"/>
              <a:t>NOT</a:t>
            </a:r>
            <a:r>
              <a:rPr lang="en-GB" sz="3600" dirty="0" smtClean="0"/>
              <a:t> be left out when you write hypotheses for your work.  </a:t>
            </a:r>
          </a:p>
          <a:p>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a:solidFill>
            <a:schemeClr val="tx2">
              <a:lumMod val="40000"/>
              <a:lumOff val="60000"/>
            </a:schemeClr>
          </a:solidFill>
        </p:spPr>
        <p:txBody>
          <a:bodyPr/>
          <a:lstStyle/>
          <a:p>
            <a:r>
              <a:rPr lang="en-GB" dirty="0" smtClean="0"/>
              <a:t>Task time, Pg 22</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6" name="TextBox 5"/>
          <p:cNvSpPr txBox="1"/>
          <p:nvPr/>
        </p:nvSpPr>
        <p:spPr>
          <a:xfrm>
            <a:off x="251520" y="2564904"/>
            <a:ext cx="8496944" cy="3816429"/>
          </a:xfrm>
          <a:prstGeom prst="rect">
            <a:avLst/>
          </a:prstGeom>
          <a:noFill/>
        </p:spPr>
        <p:txBody>
          <a:bodyPr wrap="square" rtlCol="0">
            <a:spAutoFit/>
          </a:bodyPr>
          <a:lstStyle/>
          <a:p>
            <a:r>
              <a:rPr lang="en-GB" sz="3200" dirty="0" smtClean="0"/>
              <a:t>Read the following statements, identify the IV and DV in each and fully </a:t>
            </a:r>
            <a:r>
              <a:rPr lang="en-GB" sz="3200" dirty="0" err="1" smtClean="0"/>
              <a:t>operationalise</a:t>
            </a:r>
            <a:r>
              <a:rPr lang="en-GB" sz="3200" dirty="0" smtClean="0"/>
              <a:t> them.  </a:t>
            </a:r>
          </a:p>
          <a:p>
            <a:r>
              <a:rPr lang="en-GB" sz="3200" dirty="0" smtClean="0"/>
              <a:t> </a:t>
            </a:r>
          </a:p>
          <a:p>
            <a:pPr lvl="0"/>
            <a:r>
              <a:rPr lang="en-GB" sz="3200" b="1" i="1" dirty="0" smtClean="0"/>
              <a:t>Remember </a:t>
            </a:r>
            <a:r>
              <a:rPr lang="en-GB" sz="3200" b="1" i="1" dirty="0" err="1" smtClean="0"/>
              <a:t>operationalise</a:t>
            </a:r>
            <a:r>
              <a:rPr lang="en-GB" sz="3200" b="1" i="1" dirty="0" smtClean="0"/>
              <a:t> means to narrow down a term, concept or idea so that you can measure it. So you must be clear and precise in what your IV is causing and you DV is measuring</a:t>
            </a:r>
            <a:r>
              <a:rPr lang="en-GB" sz="3200" dirty="0" smtClean="0"/>
              <a:t>.</a:t>
            </a:r>
          </a:p>
          <a:p>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1440160"/>
          </a:xfrm>
          <a:solidFill>
            <a:schemeClr val="tx1"/>
          </a:solidFill>
        </p:spPr>
        <p:txBody>
          <a:bodyPr>
            <a:noAutofit/>
          </a:bodyPr>
          <a:lstStyle/>
          <a:p>
            <a:r>
              <a:rPr lang="en-GB" dirty="0" smtClean="0">
                <a:solidFill>
                  <a:schemeClr val="bg1"/>
                </a:solidFill>
              </a:rPr>
              <a:t>Directional and non directional hypothesis</a:t>
            </a:r>
            <a:endParaRPr lang="en-GB" dirty="0">
              <a:solidFill>
                <a:schemeClr val="bg1"/>
              </a:solidFill>
            </a:endParaRPr>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150530" name="Text Box 2"/>
          <p:cNvSpPr txBox="1">
            <a:spLocks noChangeArrowheads="1"/>
          </p:cNvSpPr>
          <p:nvPr/>
        </p:nvSpPr>
        <p:spPr bwMode="auto">
          <a:xfrm>
            <a:off x="323528" y="2780928"/>
            <a:ext cx="8280920" cy="15121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1" u="sng" strike="noStrike" cap="none" normalizeH="0" baseline="0" smtClean="0">
                <a:ln>
                  <a:noFill/>
                </a:ln>
                <a:solidFill>
                  <a:schemeClr val="tx1"/>
                </a:solidFill>
                <a:effectLst/>
                <a:latin typeface="Comic Sans MS" pitchFamily="66" charset="0"/>
                <a:cs typeface="Arial" pitchFamily="34" charset="0"/>
              </a:rPr>
              <a:t>DIRECTIONAL HYPOTHESES or ONE-TAILED</a:t>
            </a:r>
            <a:r>
              <a:rPr kumimoji="0" lang="en-GB" sz="1600" b="1" i="0" u="sng" strike="noStrike" cap="none" normalizeH="0" baseline="0" smtClean="0">
                <a:ln>
                  <a:noFill/>
                </a:ln>
                <a:solidFill>
                  <a:schemeClr val="tx1"/>
                </a:solidFill>
                <a:effectLst/>
                <a:latin typeface="Comic Sans MS" pitchFamily="66" charset="0"/>
                <a:cs typeface="Arial" pitchFamily="34" charset="0"/>
              </a:rPr>
              <a:t>:</a:t>
            </a:r>
            <a:r>
              <a:rPr kumimoji="0" lang="en-GB" sz="1600" b="0" i="0" u="none" strike="noStrike" cap="none" normalizeH="0" baseline="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600" b="0" i="0" u="none" strike="noStrike" cap="none" normalizeH="0" baseline="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omic Sans MS" pitchFamily="66" charset="0"/>
                <a:cs typeface="Arial" pitchFamily="34" charset="0"/>
              </a:rPr>
              <a:t>STATES THE </a:t>
            </a:r>
            <a:r>
              <a:rPr kumimoji="0" lang="en-GB" sz="1600" b="1" i="1" u="sng" strike="noStrike" cap="none" normalizeH="0" baseline="0" smtClean="0">
                <a:ln>
                  <a:noFill/>
                </a:ln>
                <a:solidFill>
                  <a:schemeClr val="tx1"/>
                </a:solidFill>
                <a:effectLst/>
                <a:latin typeface="Comic Sans MS" pitchFamily="66" charset="0"/>
                <a:cs typeface="Arial" pitchFamily="34" charset="0"/>
              </a:rPr>
              <a:t>KIND</a:t>
            </a:r>
            <a:r>
              <a:rPr kumimoji="0" lang="en-GB" sz="1600" b="1" i="0" u="none" strike="noStrike" cap="none" normalizeH="0" baseline="0" smtClean="0">
                <a:ln>
                  <a:noFill/>
                </a:ln>
                <a:solidFill>
                  <a:schemeClr val="tx1"/>
                </a:solidFill>
                <a:effectLst/>
                <a:latin typeface="Comic Sans MS" pitchFamily="66" charset="0"/>
                <a:cs typeface="Arial" pitchFamily="34" charset="0"/>
              </a:rPr>
              <a:t> </a:t>
            </a:r>
            <a:r>
              <a:rPr kumimoji="0" lang="en-GB" sz="1600" b="0" i="0" u="none" strike="noStrike" cap="none" normalizeH="0" baseline="0" smtClean="0">
                <a:ln>
                  <a:noFill/>
                </a:ln>
                <a:solidFill>
                  <a:schemeClr val="tx1"/>
                </a:solidFill>
                <a:effectLst/>
                <a:latin typeface="Comic Sans MS" pitchFamily="66" charset="0"/>
                <a:cs typeface="Arial" pitchFamily="34" charset="0"/>
              </a:rPr>
              <a:t>OF DIFFERENCE OR RELATIONSHIP BETWEEN THE TWO CONDITIONS OR TWO GROUPS OF PARTICIPANTS.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pic>
        <p:nvPicPr>
          <p:cNvPr id="150531" name="Picture 3"/>
          <p:cNvPicPr>
            <a:picLocks noChangeAspect="1" noChangeArrowheads="1"/>
          </p:cNvPicPr>
          <p:nvPr/>
        </p:nvPicPr>
        <p:blipFill>
          <a:blip r:embed="rId2" cstate="print"/>
          <a:srcRect l="38931" t="39172" r="25649" b="37203"/>
          <a:stretch>
            <a:fillRect/>
          </a:stretch>
        </p:blipFill>
        <p:spPr bwMode="auto">
          <a:xfrm>
            <a:off x="1331640" y="4535742"/>
            <a:ext cx="6192688" cy="2322258"/>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792088"/>
          </a:xfrm>
          <a:solidFill>
            <a:schemeClr val="tx1"/>
          </a:solidFill>
        </p:spPr>
        <p:txBody>
          <a:bodyPr>
            <a:noAutofit/>
          </a:bodyPr>
          <a:lstStyle/>
          <a:p>
            <a:r>
              <a:rPr lang="en-GB" dirty="0" smtClean="0">
                <a:solidFill>
                  <a:schemeClr val="bg1"/>
                </a:solidFill>
              </a:rPr>
              <a:t>Directional hypothesis</a:t>
            </a:r>
            <a:endParaRPr lang="en-GB" dirty="0">
              <a:solidFill>
                <a:schemeClr val="bg1"/>
              </a:solidFill>
            </a:endParaRPr>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150530" name="Text Box 2"/>
          <p:cNvSpPr txBox="1">
            <a:spLocks noChangeArrowheads="1"/>
          </p:cNvSpPr>
          <p:nvPr/>
        </p:nvSpPr>
        <p:spPr bwMode="auto">
          <a:xfrm>
            <a:off x="323528" y="2060848"/>
            <a:ext cx="8280920" cy="29523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1" u="sng" strike="noStrike" cap="none" normalizeH="0" baseline="0" dirty="0" smtClean="0">
                <a:ln>
                  <a:noFill/>
                </a:ln>
                <a:solidFill>
                  <a:schemeClr val="tx1"/>
                </a:solidFill>
                <a:effectLst/>
                <a:latin typeface="Comic Sans MS" pitchFamily="66" charset="0"/>
                <a:cs typeface="Arial" pitchFamily="34" charset="0"/>
              </a:rPr>
              <a:t>DIRECTIONAL HYPOTHESES or ONE-TAILED</a:t>
            </a:r>
            <a:r>
              <a:rPr kumimoji="0" lang="en-GB" sz="1600" b="1" i="0" u="sng" strike="noStrike" cap="none" normalizeH="0" baseline="0" dirty="0" smtClean="0">
                <a:ln>
                  <a:noFill/>
                </a:ln>
                <a:solidFill>
                  <a:schemeClr val="tx1"/>
                </a:solidFill>
                <a:effectLst/>
                <a:latin typeface="Comic Sans MS" pitchFamily="66" charset="0"/>
                <a:cs typeface="Arial" pitchFamily="34" charset="0"/>
              </a:rPr>
              <a:t>:</a:t>
            </a:r>
            <a:r>
              <a:rPr kumimoji="0" lang="en-GB" sz="1600" b="0"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Arial" pitchFamily="34" charset="0"/>
              </a:rPr>
              <a:t>STATES THE </a:t>
            </a:r>
            <a:r>
              <a:rPr kumimoji="0" lang="en-GB" sz="1600" b="1" i="1" u="sng" strike="noStrike" cap="none" normalizeH="0" baseline="0" dirty="0" smtClean="0">
                <a:ln>
                  <a:noFill/>
                </a:ln>
                <a:solidFill>
                  <a:schemeClr val="tx1"/>
                </a:solidFill>
                <a:effectLst/>
                <a:latin typeface="Comic Sans MS" pitchFamily="66" charset="0"/>
                <a:cs typeface="Arial" pitchFamily="34" charset="0"/>
              </a:rPr>
              <a:t>KIND</a:t>
            </a:r>
            <a:r>
              <a:rPr kumimoji="0" lang="en-GB" sz="1600" b="1" i="0" u="none" strike="noStrike" cap="none" normalizeH="0" baseline="0" dirty="0" smtClean="0">
                <a:ln>
                  <a:noFill/>
                </a:ln>
                <a:solidFill>
                  <a:schemeClr val="tx1"/>
                </a:solidFill>
                <a:effectLst/>
                <a:latin typeface="Comic Sans MS" pitchFamily="66" charset="0"/>
                <a:cs typeface="Arial" pitchFamily="34" charset="0"/>
              </a:rPr>
              <a:t> </a:t>
            </a:r>
            <a:r>
              <a:rPr kumimoji="0" lang="en-GB" sz="1600" b="0" i="0" u="none" strike="noStrike" cap="none" normalizeH="0" baseline="0" dirty="0" smtClean="0">
                <a:ln>
                  <a:noFill/>
                </a:ln>
                <a:solidFill>
                  <a:schemeClr val="tx1"/>
                </a:solidFill>
                <a:effectLst/>
                <a:latin typeface="Comic Sans MS" pitchFamily="66" charset="0"/>
                <a:cs typeface="Arial" pitchFamily="34" charset="0"/>
              </a:rPr>
              <a:t>OF DIFFERENCE OR RELATIONSHIP BETWEEN THE TWO CONDITIONS OR TWO GROUPS OF PARTICIPANTS.</a:t>
            </a:r>
          </a:p>
          <a:p>
            <a:pPr marL="0" marR="0" lvl="0" indent="0" algn="l" defTabSz="914400" rtl="0" eaLnBrk="1" fontAlgn="base" latinLnBrk="0" hangingPunct="1">
              <a:lnSpc>
                <a:spcPct val="100000"/>
              </a:lnSpc>
              <a:spcBef>
                <a:spcPct val="0"/>
              </a:spcBef>
              <a:spcAft>
                <a:spcPts val="1000"/>
              </a:spcAft>
              <a:buClrTx/>
              <a:buSzTx/>
              <a:buFontTx/>
              <a:buNone/>
              <a:tabLst/>
            </a:pPr>
            <a:endParaRPr lang="en-GB" sz="2400" dirty="0" smtClean="0">
              <a:latin typeface="Comic Sans MS" pitchFamily="66" charset="0"/>
              <a:cs typeface="Arial" pitchFamily="34" charset="0"/>
            </a:endParaRPr>
          </a:p>
          <a:p>
            <a:pPr fontAlgn="base">
              <a:spcBef>
                <a:spcPct val="0"/>
              </a:spcBef>
              <a:spcAft>
                <a:spcPts val="1000"/>
              </a:spcAft>
            </a:pPr>
            <a:r>
              <a:rPr kumimoji="0" lang="en-GB" sz="2400" b="0" i="0" u="none" strike="noStrike" cap="none" normalizeH="0" baseline="0" dirty="0" smtClean="0">
                <a:ln>
                  <a:noFill/>
                </a:ln>
                <a:solidFill>
                  <a:schemeClr val="tx1"/>
                </a:solidFill>
                <a:effectLst/>
                <a:latin typeface="Comic Sans MS" pitchFamily="66" charset="0"/>
                <a:cs typeface="Arial" pitchFamily="34" charset="0"/>
              </a:rPr>
              <a:t>E.g. </a:t>
            </a:r>
            <a:r>
              <a:rPr lang="en-GB" sz="2400" dirty="0" smtClean="0"/>
              <a:t>The faster you drive the more likely you are to crash</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1440160"/>
          </a:xfrm>
          <a:solidFill>
            <a:schemeClr val="tx1"/>
          </a:solidFill>
        </p:spPr>
        <p:txBody>
          <a:bodyPr>
            <a:noAutofit/>
          </a:bodyPr>
          <a:lstStyle/>
          <a:p>
            <a:r>
              <a:rPr lang="en-GB" dirty="0" smtClean="0">
                <a:solidFill>
                  <a:schemeClr val="bg1"/>
                </a:solidFill>
              </a:rPr>
              <a:t>Directional and non directional hypothesis</a:t>
            </a:r>
            <a:endParaRPr lang="en-GB" dirty="0">
              <a:solidFill>
                <a:schemeClr val="bg1"/>
              </a:solidFill>
            </a:endParaRPr>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151554" name="Text Box 2"/>
          <p:cNvSpPr txBox="1">
            <a:spLocks noChangeArrowheads="1"/>
          </p:cNvSpPr>
          <p:nvPr/>
        </p:nvSpPr>
        <p:spPr bwMode="auto">
          <a:xfrm>
            <a:off x="323528" y="2790824"/>
            <a:ext cx="8496944" cy="17903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1" u="sng" strike="noStrike" cap="none" normalizeH="0" baseline="0" dirty="0" smtClean="0">
                <a:ln>
                  <a:noFill/>
                </a:ln>
                <a:solidFill>
                  <a:schemeClr val="tx1"/>
                </a:solidFill>
                <a:effectLst/>
                <a:latin typeface="Comic Sans MS" pitchFamily="66" charset="0"/>
                <a:cs typeface="Arial" pitchFamily="34" charset="0"/>
              </a:rPr>
              <a:t>NON-DIRECTIONAL HYPOTHESES or TWO-TAILED</a:t>
            </a:r>
            <a:r>
              <a:rPr kumimoji="0" lang="en-GB" sz="1600" b="0"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Arial" pitchFamily="34" charset="0"/>
              </a:rPr>
              <a:t>PREDICTS THAT THERE WILL BE A </a:t>
            </a:r>
            <a:r>
              <a:rPr kumimoji="0" lang="en-GB" sz="1600" b="1" i="0" u="sng" strike="noStrike" cap="none" normalizeH="0" baseline="0" dirty="0" smtClean="0">
                <a:ln>
                  <a:noFill/>
                </a:ln>
                <a:solidFill>
                  <a:schemeClr val="tx1"/>
                </a:solidFill>
                <a:effectLst/>
                <a:latin typeface="Comic Sans MS" pitchFamily="66" charset="0"/>
                <a:cs typeface="Arial" pitchFamily="34" charset="0"/>
              </a:rPr>
              <a:t>DIFFERENCE</a:t>
            </a:r>
            <a:r>
              <a:rPr kumimoji="0" lang="en-GB" sz="1600" b="0" i="0" u="sng" strike="noStrike" cap="none" normalizeH="0" baseline="0" dirty="0" smtClean="0">
                <a:ln>
                  <a:noFill/>
                </a:ln>
                <a:solidFill>
                  <a:schemeClr val="tx1"/>
                </a:solidFill>
                <a:effectLst/>
                <a:latin typeface="Comic Sans MS" pitchFamily="66" charset="0"/>
                <a:cs typeface="Arial" pitchFamily="34" charset="0"/>
              </a:rPr>
              <a:t> </a:t>
            </a:r>
            <a:r>
              <a:rPr kumimoji="0" lang="en-GB" sz="1600" b="0" i="0" u="none" strike="noStrike" cap="none" normalizeH="0" baseline="0" dirty="0" smtClean="0">
                <a:ln>
                  <a:noFill/>
                </a:ln>
                <a:solidFill>
                  <a:schemeClr val="tx1"/>
                </a:solidFill>
                <a:effectLst/>
                <a:latin typeface="Comic Sans MS" pitchFamily="66" charset="0"/>
                <a:cs typeface="Arial" pitchFamily="34" charset="0"/>
              </a:rPr>
              <a:t>OR RELATIONSHIP BETWEEN TWO CONDITIONS OR TWO GROUPS OF PARTICIPANTS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1555" name="Picture 3"/>
          <p:cNvPicPr>
            <a:picLocks noChangeAspect="1" noChangeArrowheads="1"/>
          </p:cNvPicPr>
          <p:nvPr/>
        </p:nvPicPr>
        <p:blipFill>
          <a:blip r:embed="rId2" cstate="print"/>
          <a:srcRect l="32843" t="49016" r="25096" b="27359"/>
          <a:stretch>
            <a:fillRect/>
          </a:stretch>
        </p:blipFill>
        <p:spPr bwMode="auto">
          <a:xfrm>
            <a:off x="1835696" y="4653136"/>
            <a:ext cx="5472608" cy="1728192"/>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1008112"/>
          </a:xfrm>
          <a:solidFill>
            <a:schemeClr val="tx1"/>
          </a:solidFill>
        </p:spPr>
        <p:txBody>
          <a:bodyPr>
            <a:noAutofit/>
          </a:bodyPr>
          <a:lstStyle/>
          <a:p>
            <a:r>
              <a:rPr lang="en-GB" dirty="0" smtClean="0">
                <a:solidFill>
                  <a:schemeClr val="bg1"/>
                </a:solidFill>
              </a:rPr>
              <a:t>Non directional hypothesis</a:t>
            </a:r>
            <a:endParaRPr lang="en-GB" dirty="0">
              <a:solidFill>
                <a:schemeClr val="bg1"/>
              </a:solidFill>
            </a:endParaRPr>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151554" name="Text Box 2"/>
          <p:cNvSpPr txBox="1">
            <a:spLocks noChangeArrowheads="1"/>
          </p:cNvSpPr>
          <p:nvPr/>
        </p:nvSpPr>
        <p:spPr bwMode="auto">
          <a:xfrm>
            <a:off x="323528" y="2420888"/>
            <a:ext cx="8496944" cy="3600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1" u="sng" strike="noStrike" cap="none" normalizeH="0" baseline="0" dirty="0" smtClean="0">
                <a:ln>
                  <a:noFill/>
                </a:ln>
                <a:solidFill>
                  <a:schemeClr val="tx1"/>
                </a:solidFill>
                <a:effectLst/>
                <a:latin typeface="Comic Sans MS" pitchFamily="66" charset="0"/>
                <a:cs typeface="Arial" pitchFamily="34" charset="0"/>
              </a:rPr>
              <a:t>NON-DIRECTIONAL HYPOTHESES or TWO-TAILED</a:t>
            </a:r>
            <a:r>
              <a:rPr kumimoji="0" lang="en-GB" sz="2000" b="0"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omic Sans MS" pitchFamily="66" charset="0"/>
                <a:cs typeface="Arial" pitchFamily="34" charset="0"/>
              </a:rPr>
              <a:t>PREDICTS THAT THERE WILL BE A </a:t>
            </a:r>
            <a:r>
              <a:rPr kumimoji="0" lang="en-GB" sz="2000" b="1" i="0" u="sng" strike="noStrike" cap="none" normalizeH="0" baseline="0" dirty="0" smtClean="0">
                <a:ln>
                  <a:noFill/>
                </a:ln>
                <a:solidFill>
                  <a:schemeClr val="tx1"/>
                </a:solidFill>
                <a:effectLst/>
                <a:latin typeface="Comic Sans MS" pitchFamily="66" charset="0"/>
                <a:cs typeface="Arial" pitchFamily="34" charset="0"/>
              </a:rPr>
              <a:t>DIFFERENCE</a:t>
            </a:r>
            <a:r>
              <a:rPr kumimoji="0" lang="en-GB" sz="2000" b="0" i="0" u="sng" strike="noStrike" cap="none" normalizeH="0" baseline="0" dirty="0" smtClean="0">
                <a:ln>
                  <a:noFill/>
                </a:ln>
                <a:solidFill>
                  <a:schemeClr val="tx1"/>
                </a:solidFill>
                <a:effectLst/>
                <a:latin typeface="Comic Sans MS" pitchFamily="66" charset="0"/>
                <a:cs typeface="Arial" pitchFamily="34" charset="0"/>
              </a:rPr>
              <a:t> </a:t>
            </a:r>
            <a:r>
              <a:rPr kumimoji="0" lang="en-GB" sz="2000" b="0" i="0" u="none" strike="noStrike" cap="none" normalizeH="0" baseline="0" dirty="0" smtClean="0">
                <a:ln>
                  <a:noFill/>
                </a:ln>
                <a:solidFill>
                  <a:schemeClr val="tx1"/>
                </a:solidFill>
                <a:effectLst/>
                <a:latin typeface="Comic Sans MS" pitchFamily="66" charset="0"/>
                <a:cs typeface="Arial" pitchFamily="34" charset="0"/>
              </a:rPr>
              <a:t>OR RELATIONSHIP BETWEEN TWO CONDITIONS OR TWO GROUPS OF PARTICIPANTS</a:t>
            </a:r>
          </a:p>
          <a:p>
            <a:pPr marL="0" marR="0" lvl="0" indent="0" algn="l" defTabSz="914400" rtl="0" eaLnBrk="1" fontAlgn="base" latinLnBrk="0" hangingPunct="1">
              <a:lnSpc>
                <a:spcPct val="100000"/>
              </a:lnSpc>
              <a:spcBef>
                <a:spcPct val="0"/>
              </a:spcBef>
              <a:spcAft>
                <a:spcPts val="1000"/>
              </a:spcAft>
              <a:buClrTx/>
              <a:buSzTx/>
              <a:buFontTx/>
              <a:buNone/>
              <a:tabLst/>
            </a:pPr>
            <a:endParaRPr lang="en-GB" sz="2000" dirty="0" smtClean="0">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omic Sans MS" pitchFamily="66" charset="0"/>
                <a:cs typeface="Arial" pitchFamily="34" charset="0"/>
              </a:rPr>
              <a:t>E.g. There will be a </a:t>
            </a:r>
            <a:r>
              <a:rPr lang="en-GB" sz="2000" dirty="0" smtClean="0">
                <a:latin typeface="Comic Sans MS" pitchFamily="66" charset="0"/>
                <a:cs typeface="Arial" pitchFamily="34" charset="0"/>
              </a:rPr>
              <a:t>significant difference between the obedience levels of boys and girls.</a:t>
            </a:r>
            <a:endParaRPr kumimoji="0" lang="en-GB"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229600" cy="792088"/>
          </a:xfrm>
          <a:solidFill>
            <a:srgbClr val="FF0000"/>
          </a:solidFill>
        </p:spPr>
        <p:txBody>
          <a:bodyPr/>
          <a:lstStyle/>
          <a:p>
            <a:r>
              <a:rPr lang="en-GB" dirty="0" smtClean="0"/>
              <a:t>Null hypothesis</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8" name="TextBox 7"/>
          <p:cNvSpPr txBox="1"/>
          <p:nvPr/>
        </p:nvSpPr>
        <p:spPr>
          <a:xfrm>
            <a:off x="755576" y="2204864"/>
            <a:ext cx="7560840" cy="4431983"/>
          </a:xfrm>
          <a:prstGeom prst="rect">
            <a:avLst/>
          </a:prstGeom>
          <a:noFill/>
        </p:spPr>
        <p:txBody>
          <a:bodyPr wrap="square" rtlCol="0">
            <a:spAutoFit/>
          </a:bodyPr>
          <a:lstStyle/>
          <a:p>
            <a:r>
              <a:rPr lang="en-GB" sz="2400" b="1" u="sng" dirty="0" smtClean="0"/>
              <a:t>NULL HYPOTHESES:</a:t>
            </a:r>
            <a:endParaRPr lang="en-GB" sz="2400" dirty="0" smtClean="0"/>
          </a:p>
          <a:p>
            <a:r>
              <a:rPr lang="en-GB" sz="2400" dirty="0" smtClean="0"/>
              <a:t> </a:t>
            </a:r>
          </a:p>
          <a:p>
            <a:r>
              <a:rPr lang="en-GB" sz="2400" dirty="0" smtClean="0"/>
              <a:t>A null hypothesis also needs to be stated about the study.</a:t>
            </a:r>
          </a:p>
          <a:p>
            <a:r>
              <a:rPr lang="en-GB" sz="2400" dirty="0" smtClean="0"/>
              <a:t> </a:t>
            </a:r>
          </a:p>
          <a:p>
            <a:r>
              <a:rPr lang="en-GB" sz="2400" dirty="0" smtClean="0"/>
              <a:t>A NULL HYPOTHESIS IS A STATEMENT OF </a:t>
            </a:r>
            <a:r>
              <a:rPr lang="en-GB" sz="2400" b="1" u="sng" dirty="0" smtClean="0"/>
              <a:t>NO DIFFERENCE</a:t>
            </a:r>
            <a:r>
              <a:rPr lang="en-GB" sz="2400" dirty="0" smtClean="0"/>
              <a:t> OR NO RELATIONSHIP BETWEEN THE VARIABLES.</a:t>
            </a:r>
          </a:p>
          <a:p>
            <a:r>
              <a:rPr lang="en-GB" sz="2400" dirty="0" smtClean="0"/>
              <a:t> </a:t>
            </a:r>
          </a:p>
          <a:p>
            <a:r>
              <a:rPr lang="en-GB" sz="2400" dirty="0" smtClean="0"/>
              <a:t>e.g. “There will be no significant difference in driving between those who have stayed awake and those who have not slept. Any difference will be due to chance or some other factor.</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268760"/>
            <a:ext cx="8229600" cy="1143000"/>
          </a:xfrm>
        </p:spPr>
        <p:txBody>
          <a:bodyPr>
            <a:normAutofit fontScale="90000"/>
          </a:bodyPr>
          <a:lstStyle/>
          <a:p>
            <a:r>
              <a:rPr lang="en-GB" b="1" dirty="0">
                <a:latin typeface="Big Reed Roman" panose="00000400000000000000" pitchFamily="2" charset="0"/>
              </a:rPr>
              <a:t>Gathering </a:t>
            </a:r>
            <a:r>
              <a:rPr lang="en-GB" b="1" dirty="0" smtClean="0">
                <a:latin typeface="Big Reed Roman" panose="00000400000000000000" pitchFamily="2" charset="0"/>
              </a:rPr>
              <a:t>data using surveys</a:t>
            </a:r>
            <a:r>
              <a:rPr lang="en-GB" dirty="0"/>
              <a:t/>
            </a:r>
            <a:br>
              <a:rPr lang="en-GB" dirty="0"/>
            </a:br>
            <a:endParaRPr lang="en-GB" dirty="0"/>
          </a:p>
        </p:txBody>
      </p:sp>
      <p:sp>
        <p:nvSpPr>
          <p:cNvPr id="3" name="Content Placeholder 2"/>
          <p:cNvSpPr>
            <a:spLocks noGrp="1"/>
          </p:cNvSpPr>
          <p:nvPr>
            <p:ph idx="1"/>
          </p:nvPr>
        </p:nvSpPr>
        <p:spPr>
          <a:xfrm>
            <a:off x="179512" y="1844824"/>
            <a:ext cx="5122912" cy="4493096"/>
          </a:xfrm>
        </p:spPr>
        <p:txBody>
          <a:bodyPr>
            <a:normAutofit/>
          </a:bodyPr>
          <a:lstStyle/>
          <a:p>
            <a:pPr lvl="0"/>
            <a:r>
              <a:rPr lang="en-GB" dirty="0">
                <a:latin typeface="Big Reed Roman" panose="00000400000000000000" pitchFamily="2" charset="0"/>
              </a:rPr>
              <a:t>You can </a:t>
            </a:r>
            <a:r>
              <a:rPr lang="en-GB" b="1" dirty="0">
                <a:solidFill>
                  <a:srgbClr val="FF0000"/>
                </a:solidFill>
                <a:latin typeface="Big Reed Roman" panose="00000400000000000000" pitchFamily="2" charset="0"/>
              </a:rPr>
              <a:t>interview</a:t>
            </a:r>
            <a:r>
              <a:rPr lang="en-GB" b="1" dirty="0">
                <a:latin typeface="Big Reed Roman" panose="00000400000000000000" pitchFamily="2" charset="0"/>
              </a:rPr>
              <a:t> </a:t>
            </a:r>
            <a:r>
              <a:rPr lang="en-GB" dirty="0">
                <a:latin typeface="Big Reed Roman" panose="00000400000000000000" pitchFamily="2" charset="0"/>
              </a:rPr>
              <a:t>participants </a:t>
            </a:r>
            <a:r>
              <a:rPr lang="en-GB" b="1" dirty="0">
                <a:solidFill>
                  <a:srgbClr val="FF0000"/>
                </a:solidFill>
                <a:latin typeface="Big Reed Roman" panose="00000400000000000000" pitchFamily="2" charset="0"/>
              </a:rPr>
              <a:t>face to face </a:t>
            </a:r>
            <a:r>
              <a:rPr lang="en-GB" dirty="0">
                <a:latin typeface="Big Reed Roman" panose="00000400000000000000" pitchFamily="2" charset="0"/>
              </a:rPr>
              <a:t>or over the phone by asking questions and then recording their answers.</a:t>
            </a:r>
          </a:p>
          <a:p>
            <a:pPr lvl="0"/>
            <a:r>
              <a:rPr lang="en-GB" dirty="0">
                <a:latin typeface="Big Reed Roman" panose="00000400000000000000" pitchFamily="2" charset="0"/>
              </a:rPr>
              <a:t>You could send them a </a:t>
            </a:r>
            <a:r>
              <a:rPr lang="en-GB" b="1" dirty="0">
                <a:solidFill>
                  <a:srgbClr val="FF0000"/>
                </a:solidFill>
                <a:latin typeface="Big Reed Roman" panose="00000400000000000000" pitchFamily="2" charset="0"/>
              </a:rPr>
              <a:t>questionnaire</a:t>
            </a:r>
            <a:r>
              <a:rPr lang="en-GB" dirty="0">
                <a:latin typeface="Big Reed Roman" panose="00000400000000000000" pitchFamily="2" charset="0"/>
              </a:rPr>
              <a:t>, a </a:t>
            </a:r>
            <a:r>
              <a:rPr lang="en-GB" b="1" dirty="0">
                <a:solidFill>
                  <a:srgbClr val="FF0000"/>
                </a:solidFill>
                <a:latin typeface="Big Reed Roman" panose="00000400000000000000" pitchFamily="2" charset="0"/>
              </a:rPr>
              <a:t>written</a:t>
            </a:r>
            <a:r>
              <a:rPr lang="en-GB" dirty="0">
                <a:latin typeface="Big Reed Roman" panose="00000400000000000000" pitchFamily="2" charset="0"/>
              </a:rPr>
              <a:t> set of questions, requiring them to </a:t>
            </a:r>
            <a:r>
              <a:rPr lang="en-GB" b="1" dirty="0">
                <a:solidFill>
                  <a:srgbClr val="FF0000"/>
                </a:solidFill>
                <a:latin typeface="Big Reed Roman" panose="00000400000000000000" pitchFamily="2" charset="0"/>
              </a:rPr>
              <a:t>write</a:t>
            </a:r>
            <a:r>
              <a:rPr lang="en-GB" dirty="0">
                <a:solidFill>
                  <a:srgbClr val="FF0000"/>
                </a:solidFill>
                <a:latin typeface="Big Reed Roman" panose="00000400000000000000" pitchFamily="2" charset="0"/>
              </a:rPr>
              <a:t> </a:t>
            </a:r>
            <a:r>
              <a:rPr lang="en-GB" dirty="0">
                <a:latin typeface="Big Reed Roman" panose="00000400000000000000" pitchFamily="2" charset="0"/>
              </a:rPr>
              <a:t>their response and send it back to you.</a:t>
            </a:r>
          </a:p>
          <a:p>
            <a:endParaRPr lang="en-GB" dirty="0"/>
          </a:p>
        </p:txBody>
      </p:sp>
      <p:pic>
        <p:nvPicPr>
          <p:cNvPr id="2050" name="Picture 2" descr="MCj035162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556792"/>
            <a:ext cx="2817862" cy="244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Cj04417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645024"/>
            <a:ext cx="1520924" cy="238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1032" y="5657671"/>
            <a:ext cx="8712968" cy="1200329"/>
          </a:xfrm>
          <a:prstGeom prst="rect">
            <a:avLst/>
          </a:prstGeom>
        </p:spPr>
        <p:txBody>
          <a:bodyPr wrap="square">
            <a:spAutoFit/>
          </a:bodyPr>
          <a:lstStyle/>
          <a:p>
            <a:pPr algn="ctr"/>
            <a:r>
              <a:rPr lang="en-GB" sz="2400" dirty="0"/>
              <a:t>Both of these methods allow you to make use of </a:t>
            </a:r>
            <a:r>
              <a:rPr lang="en-GB" sz="2400" b="1" dirty="0"/>
              <a:t>open </a:t>
            </a:r>
            <a:r>
              <a:rPr lang="en-GB" sz="2400" dirty="0"/>
              <a:t>or </a:t>
            </a:r>
            <a:r>
              <a:rPr lang="en-GB" sz="2400" b="1" dirty="0"/>
              <a:t>closed </a:t>
            </a:r>
            <a:r>
              <a:rPr lang="en-GB" sz="2400" dirty="0"/>
              <a:t>questions. The key to getting useful results, is asking the right questions.</a:t>
            </a:r>
          </a:p>
        </p:txBody>
      </p:sp>
      <p:sp>
        <p:nvSpPr>
          <p:cNvPr id="7" name="TextBox 6"/>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8" name="TextBox 7"/>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26163160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229600" cy="792088"/>
          </a:xfrm>
          <a:solidFill>
            <a:schemeClr val="tx2">
              <a:lumMod val="60000"/>
              <a:lumOff val="40000"/>
            </a:schemeClr>
          </a:solidFill>
        </p:spPr>
        <p:txBody>
          <a:bodyPr/>
          <a:lstStyle/>
          <a:p>
            <a:r>
              <a:rPr lang="en-GB" dirty="0" smtClean="0"/>
              <a:t>Task time!</a:t>
            </a:r>
            <a:endParaRPr lang="en-GB" dirty="0"/>
          </a:p>
        </p:txBody>
      </p:sp>
      <p:sp>
        <p:nvSpPr>
          <p:cNvPr id="4" name="TextBox 3"/>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5" name="TextBox 4"/>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8" name="TextBox 7"/>
          <p:cNvSpPr txBox="1"/>
          <p:nvPr/>
        </p:nvSpPr>
        <p:spPr>
          <a:xfrm>
            <a:off x="755576" y="2204864"/>
            <a:ext cx="7560840" cy="1477328"/>
          </a:xfrm>
          <a:prstGeom prst="rect">
            <a:avLst/>
          </a:prstGeom>
          <a:noFill/>
        </p:spPr>
        <p:txBody>
          <a:bodyPr wrap="square" rtlCol="0">
            <a:spAutoFit/>
          </a:bodyPr>
          <a:lstStyle/>
          <a:p>
            <a:r>
              <a:rPr lang="en-GB" sz="3600" b="1" dirty="0" smtClean="0"/>
              <a:t>Complete the tasks starting on page 25 of your booklets.</a:t>
            </a:r>
            <a:endParaRPr lang="en-GB" sz="3600" dirty="0" smtClean="0"/>
          </a:p>
          <a:p>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l="27944" t="21282" r="29722" b="22610"/>
          <a:stretch>
            <a:fillRect/>
          </a:stretch>
        </p:blipFill>
        <p:spPr bwMode="auto">
          <a:xfrm>
            <a:off x="2411759" y="1772816"/>
            <a:ext cx="6824223" cy="5085184"/>
          </a:xfrm>
          <a:prstGeom prst="rect">
            <a:avLst/>
          </a:prstGeom>
          <a:noFill/>
          <a:ln w="9525">
            <a:noFill/>
            <a:miter lim="800000"/>
            <a:headEnd/>
            <a:tailEnd/>
          </a:ln>
        </p:spPr>
      </p:pic>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7" name="TextBox 6"/>
          <p:cNvSpPr txBox="1"/>
          <p:nvPr/>
        </p:nvSpPr>
        <p:spPr>
          <a:xfrm>
            <a:off x="0" y="980728"/>
            <a:ext cx="9144000" cy="1200329"/>
          </a:xfrm>
          <a:prstGeom prst="rect">
            <a:avLst/>
          </a:prstGeom>
          <a:noFill/>
        </p:spPr>
        <p:txBody>
          <a:bodyPr wrap="square" rtlCol="0">
            <a:spAutoFit/>
          </a:bodyPr>
          <a:lstStyle/>
          <a:p>
            <a:r>
              <a:rPr lang="en-GB" sz="2400" dirty="0" smtClean="0"/>
              <a:t>Mr </a:t>
            </a:r>
            <a:r>
              <a:rPr lang="en-GB" sz="2400" dirty="0" err="1" smtClean="0"/>
              <a:t>Faraz</a:t>
            </a:r>
            <a:r>
              <a:rPr lang="en-GB" sz="2400" dirty="0" smtClean="0"/>
              <a:t> wants to compare the levels of attendance between his psychology group and those of Mr Simon, who teaches a different psychology group.</a:t>
            </a:r>
            <a:endParaRPr lang="en-GB" sz="2400" dirty="0"/>
          </a:p>
        </p:txBody>
      </p:sp>
      <p:sp>
        <p:nvSpPr>
          <p:cNvPr id="8" name="TextBox 7"/>
          <p:cNvSpPr txBox="1"/>
          <p:nvPr/>
        </p:nvSpPr>
        <p:spPr>
          <a:xfrm>
            <a:off x="251520" y="2636912"/>
            <a:ext cx="1800200" cy="369332"/>
          </a:xfrm>
          <a:prstGeom prst="rect">
            <a:avLst/>
          </a:prstGeom>
          <a:solidFill>
            <a:srgbClr val="FFC000"/>
          </a:solidFill>
        </p:spPr>
        <p:txBody>
          <a:bodyPr wrap="square" rtlCol="0">
            <a:spAutoFit/>
          </a:bodyPr>
          <a:lstStyle/>
          <a:p>
            <a:r>
              <a:rPr lang="en-GB" dirty="0" smtClean="0"/>
              <a:t>June 2015</a:t>
            </a:r>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pic>
        <p:nvPicPr>
          <p:cNvPr id="162818" name="Picture 2"/>
          <p:cNvPicPr>
            <a:picLocks noChangeAspect="1" noChangeArrowheads="1"/>
          </p:cNvPicPr>
          <p:nvPr/>
        </p:nvPicPr>
        <p:blipFill>
          <a:blip r:embed="rId2" cstate="print"/>
          <a:srcRect l="26284" t="39984" r="31101" b="34422"/>
          <a:stretch>
            <a:fillRect/>
          </a:stretch>
        </p:blipFill>
        <p:spPr bwMode="auto">
          <a:xfrm>
            <a:off x="0" y="1988840"/>
            <a:ext cx="8956687" cy="3024336"/>
          </a:xfrm>
          <a:prstGeom prst="rect">
            <a:avLst/>
          </a:prstGeom>
          <a:noFill/>
          <a:ln w="9525">
            <a:noFill/>
            <a:miter lim="800000"/>
            <a:headEnd/>
            <a:tailEnd/>
          </a:ln>
        </p:spPr>
      </p:pic>
      <p:sp>
        <p:nvSpPr>
          <p:cNvPr id="7" name="TextBox 6"/>
          <p:cNvSpPr txBox="1"/>
          <p:nvPr/>
        </p:nvSpPr>
        <p:spPr>
          <a:xfrm>
            <a:off x="179512" y="1268760"/>
            <a:ext cx="1800200" cy="369332"/>
          </a:xfrm>
          <a:prstGeom prst="rect">
            <a:avLst/>
          </a:prstGeom>
          <a:solidFill>
            <a:srgbClr val="FFC000"/>
          </a:solidFill>
        </p:spPr>
        <p:txBody>
          <a:bodyPr wrap="square" rtlCol="0">
            <a:spAutoFit/>
          </a:bodyPr>
          <a:lstStyle/>
          <a:p>
            <a:r>
              <a:rPr lang="en-GB" dirty="0" smtClean="0"/>
              <a:t>June 2013</a:t>
            </a: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pic>
        <p:nvPicPr>
          <p:cNvPr id="166914" name="Picture 2"/>
          <p:cNvPicPr>
            <a:picLocks noChangeAspect="1" noChangeArrowheads="1"/>
          </p:cNvPicPr>
          <p:nvPr/>
        </p:nvPicPr>
        <p:blipFill>
          <a:blip r:embed="rId2" cstate="print"/>
          <a:srcRect l="24070" t="29156" r="29722" b="45250"/>
          <a:stretch>
            <a:fillRect/>
          </a:stretch>
        </p:blipFill>
        <p:spPr bwMode="auto">
          <a:xfrm>
            <a:off x="251520" y="2204864"/>
            <a:ext cx="8555766" cy="2664296"/>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pic>
        <p:nvPicPr>
          <p:cNvPr id="167938" name="Picture 2"/>
          <p:cNvPicPr>
            <a:picLocks noChangeAspect="1" noChangeArrowheads="1"/>
          </p:cNvPicPr>
          <p:nvPr/>
        </p:nvPicPr>
        <p:blipFill>
          <a:blip r:embed="rId2" cstate="print"/>
          <a:srcRect l="26284" t="12422" r="31655" b="13751"/>
          <a:stretch>
            <a:fillRect/>
          </a:stretch>
        </p:blipFill>
        <p:spPr bwMode="auto">
          <a:xfrm>
            <a:off x="323528" y="1052736"/>
            <a:ext cx="5760640" cy="5684842"/>
          </a:xfrm>
          <a:prstGeom prst="rect">
            <a:avLst/>
          </a:prstGeom>
          <a:noFill/>
          <a:ln w="9525">
            <a:noFill/>
            <a:miter lim="800000"/>
            <a:headEnd/>
            <a:tailEnd/>
          </a:ln>
        </p:spPr>
      </p:pic>
      <p:sp>
        <p:nvSpPr>
          <p:cNvPr id="7" name="TextBox 6"/>
          <p:cNvSpPr txBox="1"/>
          <p:nvPr/>
        </p:nvSpPr>
        <p:spPr>
          <a:xfrm>
            <a:off x="6156176" y="1700808"/>
            <a:ext cx="1800200" cy="369332"/>
          </a:xfrm>
          <a:prstGeom prst="rect">
            <a:avLst/>
          </a:prstGeom>
          <a:solidFill>
            <a:srgbClr val="FFC000"/>
          </a:solidFill>
        </p:spPr>
        <p:txBody>
          <a:bodyPr wrap="square" rtlCol="0">
            <a:spAutoFit/>
          </a:bodyPr>
          <a:lstStyle/>
          <a:p>
            <a:r>
              <a:rPr lang="en-GB" dirty="0" smtClean="0"/>
              <a:t>June 2013</a:t>
            </a:r>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pic>
        <p:nvPicPr>
          <p:cNvPr id="168962" name="Picture 2"/>
          <p:cNvPicPr>
            <a:picLocks noChangeAspect="1" noChangeArrowheads="1"/>
          </p:cNvPicPr>
          <p:nvPr/>
        </p:nvPicPr>
        <p:blipFill>
          <a:blip r:embed="rId2" cstate="print"/>
          <a:srcRect l="31818" t="14391" r="31655" b="12766"/>
          <a:stretch>
            <a:fillRect/>
          </a:stretch>
        </p:blipFill>
        <p:spPr bwMode="auto">
          <a:xfrm>
            <a:off x="683568" y="1052736"/>
            <a:ext cx="4968552" cy="5570800"/>
          </a:xfrm>
          <a:prstGeom prst="rect">
            <a:avLst/>
          </a:prstGeom>
          <a:noFill/>
          <a:ln w="9525">
            <a:noFill/>
            <a:miter lim="800000"/>
            <a:headEnd/>
            <a:tailEnd/>
          </a:ln>
        </p:spPr>
      </p:pic>
      <p:sp>
        <p:nvSpPr>
          <p:cNvPr id="7" name="TextBox 6"/>
          <p:cNvSpPr txBox="1"/>
          <p:nvPr/>
        </p:nvSpPr>
        <p:spPr>
          <a:xfrm>
            <a:off x="6156176" y="1700808"/>
            <a:ext cx="1800200" cy="369332"/>
          </a:xfrm>
          <a:prstGeom prst="rect">
            <a:avLst/>
          </a:prstGeom>
          <a:solidFill>
            <a:srgbClr val="FFC000"/>
          </a:solidFill>
        </p:spPr>
        <p:txBody>
          <a:bodyPr wrap="square" rtlCol="0">
            <a:spAutoFit/>
          </a:bodyPr>
          <a:lstStyle/>
          <a:p>
            <a:r>
              <a:rPr lang="en-GB" dirty="0" smtClean="0"/>
              <a:t>June 2013</a:t>
            </a:r>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sp>
        <p:nvSpPr>
          <p:cNvPr id="7" name="TextBox 6"/>
          <p:cNvSpPr txBox="1"/>
          <p:nvPr/>
        </p:nvSpPr>
        <p:spPr>
          <a:xfrm>
            <a:off x="6156176" y="1700808"/>
            <a:ext cx="1800200" cy="369332"/>
          </a:xfrm>
          <a:prstGeom prst="rect">
            <a:avLst/>
          </a:prstGeom>
          <a:solidFill>
            <a:srgbClr val="FFC000"/>
          </a:solidFill>
        </p:spPr>
        <p:txBody>
          <a:bodyPr wrap="square" rtlCol="0">
            <a:spAutoFit/>
          </a:bodyPr>
          <a:lstStyle/>
          <a:p>
            <a:r>
              <a:rPr lang="en-GB" dirty="0" smtClean="0"/>
              <a:t>June 2013</a:t>
            </a:r>
            <a:endParaRPr lang="en-GB" dirty="0"/>
          </a:p>
        </p:txBody>
      </p:sp>
      <p:pic>
        <p:nvPicPr>
          <p:cNvPr id="169986" name="Picture 2"/>
          <p:cNvPicPr>
            <a:picLocks noChangeAspect="1" noChangeArrowheads="1"/>
          </p:cNvPicPr>
          <p:nvPr/>
        </p:nvPicPr>
        <p:blipFill>
          <a:blip r:embed="rId2" cstate="print"/>
          <a:srcRect l="28498" t="10454" r="31655" b="55093"/>
          <a:stretch>
            <a:fillRect/>
          </a:stretch>
        </p:blipFill>
        <p:spPr bwMode="auto">
          <a:xfrm>
            <a:off x="251520" y="2204864"/>
            <a:ext cx="8591583" cy="4176464"/>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923928" cy="923330"/>
          </a:xfrm>
          <a:prstGeom prst="rect">
            <a:avLst/>
          </a:prstGeom>
          <a:solidFill>
            <a:schemeClr val="tx1"/>
          </a:solidFill>
        </p:spPr>
        <p:txBody>
          <a:bodyPr wrap="square" rtlCol="0">
            <a:spAutoFit/>
          </a:bodyPr>
          <a:lstStyle/>
          <a:p>
            <a:r>
              <a:rPr lang="en-GB" b="1" dirty="0" smtClean="0">
                <a:solidFill>
                  <a:srgbClr val="FF0000"/>
                </a:solidFill>
              </a:rPr>
              <a:t>Define</a:t>
            </a:r>
            <a:r>
              <a:rPr lang="en-GB" b="1" dirty="0" smtClean="0"/>
              <a:t> </a:t>
            </a:r>
            <a:r>
              <a:rPr lang="en-GB" dirty="0" smtClean="0">
                <a:solidFill>
                  <a:schemeClr val="bg1"/>
                </a:solidFill>
              </a:rPr>
              <a:t> different types of hypothesis</a:t>
            </a:r>
          </a:p>
          <a:p>
            <a:r>
              <a:rPr lang="en-GB" b="1" dirty="0" smtClean="0">
                <a:solidFill>
                  <a:srgbClr val="FF0000"/>
                </a:solidFill>
              </a:rPr>
              <a:t>Create</a:t>
            </a:r>
            <a:r>
              <a:rPr lang="en-GB" b="1" dirty="0" smtClean="0"/>
              <a:t> </a:t>
            </a:r>
            <a:r>
              <a:rPr lang="en-GB" dirty="0" smtClean="0">
                <a:solidFill>
                  <a:schemeClr val="bg1"/>
                </a:solidFill>
              </a:rPr>
              <a:t>examples of hypothesis</a:t>
            </a:r>
          </a:p>
          <a:p>
            <a:r>
              <a:rPr lang="en-GB" b="1" dirty="0" smtClean="0">
                <a:solidFill>
                  <a:srgbClr val="FF0000"/>
                </a:solidFill>
              </a:rPr>
              <a:t>Compare </a:t>
            </a:r>
            <a:r>
              <a:rPr lang="en-GB" dirty="0" smtClean="0">
                <a:solidFill>
                  <a:schemeClr val="bg1"/>
                </a:solidFill>
              </a:rPr>
              <a:t>different types of hypothesis</a:t>
            </a:r>
            <a:endParaRPr lang="en-GB" dirty="0">
              <a:solidFill>
                <a:schemeClr val="tx2">
                  <a:lumMod val="40000"/>
                  <a:lumOff val="60000"/>
                </a:schemeClr>
              </a:solidFill>
            </a:endParaRPr>
          </a:p>
        </p:txBody>
      </p:sp>
      <p:sp>
        <p:nvSpPr>
          <p:cNvPr id="6" name="TextBox 5"/>
          <p:cNvSpPr txBox="1"/>
          <p:nvPr/>
        </p:nvSpPr>
        <p:spPr>
          <a:xfrm>
            <a:off x="3923928" y="0"/>
            <a:ext cx="5220072" cy="923330"/>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Hypothesis, Experimental, Null, directional, one tailed, two tailed.</a:t>
            </a:r>
          </a:p>
        </p:txBody>
      </p:sp>
      <p:pic>
        <p:nvPicPr>
          <p:cNvPr id="171010" name="Picture 2"/>
          <p:cNvPicPr>
            <a:picLocks noChangeAspect="1" noChangeArrowheads="1"/>
          </p:cNvPicPr>
          <p:nvPr/>
        </p:nvPicPr>
        <p:blipFill>
          <a:blip r:embed="rId2" cstate="print"/>
          <a:srcRect l="31818" t="30141" r="26121" b="13751"/>
          <a:stretch>
            <a:fillRect/>
          </a:stretch>
        </p:blipFill>
        <p:spPr bwMode="auto">
          <a:xfrm>
            <a:off x="0" y="1196752"/>
            <a:ext cx="7524328" cy="5643246"/>
          </a:xfrm>
          <a:prstGeom prst="rect">
            <a:avLst/>
          </a:prstGeom>
          <a:noFill/>
          <a:ln w="9525">
            <a:noFill/>
            <a:miter lim="800000"/>
            <a:headEnd/>
            <a:tailEnd/>
          </a:ln>
        </p:spPr>
      </p:pic>
      <p:sp>
        <p:nvSpPr>
          <p:cNvPr id="7" name="TextBox 6"/>
          <p:cNvSpPr txBox="1"/>
          <p:nvPr/>
        </p:nvSpPr>
        <p:spPr>
          <a:xfrm>
            <a:off x="6732240" y="1844824"/>
            <a:ext cx="1800200" cy="369332"/>
          </a:xfrm>
          <a:prstGeom prst="rect">
            <a:avLst/>
          </a:prstGeom>
          <a:solidFill>
            <a:srgbClr val="FFC000"/>
          </a:solidFill>
        </p:spPr>
        <p:txBody>
          <a:bodyPr wrap="square" rtlCol="0">
            <a:spAutoFit/>
          </a:bodyPr>
          <a:lstStyle/>
          <a:p>
            <a:r>
              <a:rPr lang="en-GB" dirty="0" smtClean="0"/>
              <a:t>June 2013</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32856"/>
            <a:ext cx="8229600" cy="1143000"/>
          </a:xfrm>
        </p:spPr>
        <p:txBody>
          <a:bodyPr>
            <a:normAutofit fontScale="90000"/>
          </a:bodyPr>
          <a:lstStyle/>
          <a:p>
            <a:r>
              <a:rPr lang="en-GB" sz="6600" dirty="0" smtClean="0">
                <a:latin typeface="Big Reed Roman" panose="00000400000000000000" pitchFamily="2" charset="0"/>
              </a:rPr>
              <a:t>Ethical Issues</a:t>
            </a:r>
            <a:br>
              <a:rPr lang="en-GB" sz="6600" dirty="0" smtClean="0">
                <a:latin typeface="Big Reed Roman" panose="00000400000000000000" pitchFamily="2" charset="0"/>
              </a:rPr>
            </a:br>
            <a:r>
              <a:rPr lang="en-GB" sz="6600" dirty="0" smtClean="0">
                <a:latin typeface="Big Reed Roman" panose="00000400000000000000" pitchFamily="2" charset="0"/>
              </a:rPr>
              <a:t>in Social Psychology</a:t>
            </a:r>
            <a:endParaRPr lang="en-GB" sz="6600" dirty="0">
              <a:latin typeface="Big Reed Roman" panose="00000400000000000000"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429000"/>
            <a:ext cx="3778769" cy="260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6" name="TextBox 5"/>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38689526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1143000"/>
          </a:xfrm>
        </p:spPr>
        <p:txBody>
          <a:bodyPr/>
          <a:lstStyle/>
          <a:p>
            <a:r>
              <a:rPr lang="en-GB" sz="6600" dirty="0" smtClean="0">
                <a:latin typeface="Big Reed Roman" panose="00000400000000000000" pitchFamily="2" charset="0"/>
              </a:rPr>
              <a:t>Starter</a:t>
            </a:r>
            <a:r>
              <a:rPr lang="en-GB" dirty="0" smtClean="0"/>
              <a:t> </a:t>
            </a:r>
            <a:endParaRPr lang="en-GB" dirty="0"/>
          </a:p>
        </p:txBody>
      </p:sp>
      <p:sp>
        <p:nvSpPr>
          <p:cNvPr id="4" name="Cloud 3"/>
          <p:cNvSpPr/>
          <p:nvPr/>
        </p:nvSpPr>
        <p:spPr>
          <a:xfrm>
            <a:off x="2195736" y="2204864"/>
            <a:ext cx="4752528" cy="18002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n>
                  <a:solidFill>
                    <a:schemeClr val="tx2">
                      <a:lumMod val="75000"/>
                    </a:schemeClr>
                  </a:solidFill>
                </a:ln>
                <a:solidFill>
                  <a:schemeClr val="tx2">
                    <a:lumMod val="75000"/>
                  </a:schemeClr>
                </a:solidFill>
                <a:latin typeface="Big Reed Roman" panose="00000400000000000000" pitchFamily="2" charset="0"/>
              </a:rPr>
              <a:t>Say what you see!</a:t>
            </a:r>
            <a:endParaRPr lang="en-GB" sz="2800" dirty="0">
              <a:ln>
                <a:solidFill>
                  <a:schemeClr val="tx2">
                    <a:lumMod val="75000"/>
                  </a:schemeClr>
                </a:solidFill>
              </a:ln>
              <a:solidFill>
                <a:schemeClr val="tx2">
                  <a:lumMod val="75000"/>
                </a:schemeClr>
              </a:solidFill>
              <a:latin typeface="Big Reed Roman" panose="00000400000000000000" pitchFamily="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783335"/>
            <a:ext cx="289973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711327"/>
            <a:ext cx="208823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8" name="TextBox 7"/>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376381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229600" cy="1143000"/>
          </a:xfrm>
        </p:spPr>
        <p:txBody>
          <a:bodyPr>
            <a:normAutofit fontScale="90000"/>
          </a:bodyPr>
          <a:lstStyle/>
          <a:p>
            <a:r>
              <a:rPr lang="en-GB" b="1" dirty="0">
                <a:latin typeface="Big Reed Roman" panose="00000400000000000000" pitchFamily="2" charset="0"/>
              </a:rPr>
              <a:t>Types of questions and the types of data they generate</a:t>
            </a:r>
            <a:r>
              <a:rPr lang="en-GB" dirty="0">
                <a:latin typeface="Big Reed Roman" panose="00000400000000000000" pitchFamily="2" charset="0"/>
              </a:rPr>
              <a:t/>
            </a:r>
            <a:br>
              <a:rPr lang="en-GB" dirty="0">
                <a:latin typeface="Big Reed Roman" panose="00000400000000000000" pitchFamily="2" charset="0"/>
              </a:rPr>
            </a:br>
            <a:endParaRPr lang="en-GB" dirty="0">
              <a:latin typeface="Big Reed Roman" panose="00000400000000000000" pitchFamily="2" charset="0"/>
            </a:endParaRPr>
          </a:p>
        </p:txBody>
      </p:sp>
      <p:sp>
        <p:nvSpPr>
          <p:cNvPr id="3" name="Content Placeholder 2"/>
          <p:cNvSpPr>
            <a:spLocks noGrp="1"/>
          </p:cNvSpPr>
          <p:nvPr>
            <p:ph idx="1"/>
          </p:nvPr>
        </p:nvSpPr>
        <p:spPr>
          <a:xfrm>
            <a:off x="0" y="2564904"/>
            <a:ext cx="6275040" cy="4525963"/>
          </a:xfrm>
        </p:spPr>
        <p:txBody>
          <a:bodyPr>
            <a:normAutofit/>
          </a:bodyPr>
          <a:lstStyle/>
          <a:p>
            <a:r>
              <a:rPr lang="en-GB" dirty="0">
                <a:latin typeface="Big Reed Roman" panose="00000400000000000000" pitchFamily="2" charset="0"/>
              </a:rPr>
              <a:t>An </a:t>
            </a:r>
            <a:r>
              <a:rPr lang="en-GB" b="1" dirty="0">
                <a:solidFill>
                  <a:srgbClr val="FF0000"/>
                </a:solidFill>
                <a:latin typeface="Big Reed Roman" panose="00000400000000000000" pitchFamily="2" charset="0"/>
              </a:rPr>
              <a:t>open question</a:t>
            </a:r>
            <a:r>
              <a:rPr lang="en-GB" dirty="0">
                <a:solidFill>
                  <a:srgbClr val="FF0000"/>
                </a:solidFill>
                <a:latin typeface="Big Reed Roman" panose="00000400000000000000" pitchFamily="2" charset="0"/>
              </a:rPr>
              <a:t> </a:t>
            </a:r>
            <a:r>
              <a:rPr lang="en-GB" dirty="0">
                <a:latin typeface="Big Reed Roman" panose="00000400000000000000" pitchFamily="2" charset="0"/>
              </a:rPr>
              <a:t>is one that can be answered in any way the participant chooses. It yields </a:t>
            </a:r>
            <a:r>
              <a:rPr lang="en-GB" b="1" dirty="0">
                <a:solidFill>
                  <a:srgbClr val="FF0000"/>
                </a:solidFill>
                <a:latin typeface="Big Reed Roman" panose="00000400000000000000" pitchFamily="2" charset="0"/>
              </a:rPr>
              <a:t>qualitative data</a:t>
            </a:r>
            <a:r>
              <a:rPr lang="en-GB" dirty="0">
                <a:solidFill>
                  <a:srgbClr val="FF0000"/>
                </a:solidFill>
                <a:latin typeface="Big Reed Roman" panose="00000400000000000000" pitchFamily="2" charset="0"/>
              </a:rPr>
              <a:t>- </a:t>
            </a:r>
            <a:r>
              <a:rPr lang="en-GB" dirty="0">
                <a:latin typeface="Big Reed Roman" panose="00000400000000000000" pitchFamily="2" charset="0"/>
              </a:rPr>
              <a:t>data that consists of words that describe the participant’s </a:t>
            </a:r>
            <a:r>
              <a:rPr lang="en-GB" dirty="0" smtClean="0">
                <a:latin typeface="Big Reed Roman" panose="00000400000000000000" pitchFamily="2" charset="0"/>
              </a:rPr>
              <a:t>views.</a:t>
            </a:r>
          </a:p>
          <a:p>
            <a:r>
              <a:rPr lang="en-GB" dirty="0">
                <a:latin typeface="Big Reed Roman" panose="00000400000000000000" pitchFamily="2" charset="0"/>
              </a:rPr>
              <a:t>A </a:t>
            </a:r>
            <a:r>
              <a:rPr lang="en-GB" b="1" dirty="0">
                <a:solidFill>
                  <a:srgbClr val="FF0000"/>
                </a:solidFill>
                <a:latin typeface="Big Reed Roman" panose="00000400000000000000" pitchFamily="2" charset="0"/>
              </a:rPr>
              <a:t>closed question</a:t>
            </a:r>
            <a:r>
              <a:rPr lang="en-GB" dirty="0">
                <a:solidFill>
                  <a:srgbClr val="FF0000"/>
                </a:solidFill>
                <a:latin typeface="Big Reed Roman" panose="00000400000000000000" pitchFamily="2" charset="0"/>
              </a:rPr>
              <a:t> </a:t>
            </a:r>
            <a:r>
              <a:rPr lang="en-GB" dirty="0">
                <a:latin typeface="Big Reed Roman" panose="00000400000000000000" pitchFamily="2" charset="0"/>
              </a:rPr>
              <a:t>limits the responses that can be made e.g. yes or no. It yields quantitative data- data that can be reduced to numbers or </a:t>
            </a:r>
            <a:r>
              <a:rPr lang="en-GB" dirty="0" smtClean="0">
                <a:latin typeface="Big Reed Roman" panose="00000400000000000000" pitchFamily="2" charset="0"/>
              </a:rPr>
              <a:t>quantities.</a:t>
            </a:r>
            <a:endParaRPr lang="en-GB" dirty="0">
              <a:latin typeface="Big Reed Roman" panose="00000400000000000000" pitchFamily="2" charset="0"/>
            </a:endParaRPr>
          </a:p>
        </p:txBody>
      </p:sp>
      <p:pic>
        <p:nvPicPr>
          <p:cNvPr id="3074" name="Picture 2" descr="MPj04425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780928"/>
            <a:ext cx="17018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MPj043313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725144"/>
            <a:ext cx="1986904" cy="15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1"/>
            <a:ext cx="7236296" cy="1196752"/>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qualitative and quantitative data</a:t>
            </a:r>
          </a:p>
          <a:p>
            <a:r>
              <a:rPr lang="en-GB" b="1" dirty="0" smtClean="0">
                <a:solidFill>
                  <a:srgbClr val="FF0000"/>
                </a:solidFill>
              </a:rPr>
              <a:t>Evaluate</a:t>
            </a:r>
            <a:r>
              <a:rPr lang="en-GB" dirty="0" smtClean="0"/>
              <a:t> </a:t>
            </a:r>
            <a:r>
              <a:rPr lang="en-GB" dirty="0" smtClean="0">
                <a:solidFill>
                  <a:schemeClr val="bg1"/>
                </a:solidFill>
              </a:rPr>
              <a:t>quantitative and qualitative data</a:t>
            </a:r>
          </a:p>
          <a:p>
            <a:r>
              <a:rPr lang="en-GB" b="1" dirty="0" smtClean="0">
                <a:solidFill>
                  <a:srgbClr val="FF0000"/>
                </a:solidFill>
              </a:rPr>
              <a:t>Understand</a:t>
            </a:r>
            <a:r>
              <a:rPr lang="en-GB" dirty="0" smtClean="0">
                <a:solidFill>
                  <a:srgbClr val="FF0000"/>
                </a:solidFill>
              </a:rPr>
              <a:t> </a:t>
            </a:r>
            <a:r>
              <a:rPr lang="en-GB" dirty="0" smtClean="0">
                <a:solidFill>
                  <a:schemeClr val="bg1"/>
                </a:solidFill>
              </a:rPr>
              <a:t>the difference between the strengths and weaknesses of quantitative and qualitative data</a:t>
            </a:r>
            <a:endParaRPr lang="en-GB" dirty="0"/>
          </a:p>
        </p:txBody>
      </p:sp>
      <p:sp>
        <p:nvSpPr>
          <p:cNvPr id="7" name="TextBox 6"/>
          <p:cNvSpPr txBox="1"/>
          <p:nvPr/>
        </p:nvSpPr>
        <p:spPr>
          <a:xfrm>
            <a:off x="7236296" y="0"/>
            <a:ext cx="1907704" cy="1200329"/>
          </a:xfrm>
          <a:prstGeom prst="rect">
            <a:avLst/>
          </a:prstGeom>
          <a:solidFill>
            <a:schemeClr val="tx1"/>
          </a:solidFill>
        </p:spPr>
        <p:txBody>
          <a:bodyPr wrap="square" rtlCol="0">
            <a:spAutoFit/>
          </a:bodyPr>
          <a:lstStyle/>
          <a:p>
            <a:r>
              <a:rPr lang="en-GB" dirty="0" smtClean="0">
                <a:solidFill>
                  <a:srgbClr val="00B0F0"/>
                </a:solidFill>
              </a:rPr>
              <a:t>Key words:</a:t>
            </a:r>
          </a:p>
          <a:p>
            <a:r>
              <a:rPr lang="en-GB" dirty="0" smtClean="0">
                <a:solidFill>
                  <a:srgbClr val="00B0F0"/>
                </a:solidFill>
              </a:rPr>
              <a:t>Qualitative</a:t>
            </a:r>
          </a:p>
          <a:p>
            <a:r>
              <a:rPr lang="en-GB" dirty="0" smtClean="0">
                <a:solidFill>
                  <a:srgbClr val="00B0F0"/>
                </a:solidFill>
              </a:rPr>
              <a:t>Quantitative</a:t>
            </a:r>
          </a:p>
          <a:p>
            <a:r>
              <a:rPr lang="en-GB" dirty="0" smtClean="0">
                <a:solidFill>
                  <a:srgbClr val="00B0F0"/>
                </a:solidFill>
              </a:rPr>
              <a:t>Surveys</a:t>
            </a:r>
            <a:endParaRPr lang="en-GB" dirty="0">
              <a:solidFill>
                <a:srgbClr val="00B0F0"/>
              </a:solidFill>
            </a:endParaRPr>
          </a:p>
        </p:txBody>
      </p:sp>
    </p:spTree>
    <p:extLst>
      <p:ext uri="{BB962C8B-B14F-4D97-AF65-F5344CB8AC3E}">
        <p14:creationId xmlns:p14="http://schemas.microsoft.com/office/powerpoint/2010/main" val="27697984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1143000"/>
          </a:xfrm>
        </p:spPr>
        <p:txBody>
          <a:bodyPr/>
          <a:lstStyle/>
          <a:p>
            <a:r>
              <a:rPr lang="en-GB" sz="6600" dirty="0" smtClean="0">
                <a:latin typeface="Big Reed Roman" panose="00000400000000000000" pitchFamily="2" charset="0"/>
              </a:rPr>
              <a:t>Starter</a:t>
            </a:r>
            <a:r>
              <a:rPr lang="en-GB" dirty="0" smtClean="0"/>
              <a:t> </a:t>
            </a:r>
            <a:endParaRPr lang="en-GB" dirty="0"/>
          </a:p>
        </p:txBody>
      </p:sp>
      <p:sp>
        <p:nvSpPr>
          <p:cNvPr id="4" name="Cloud 3"/>
          <p:cNvSpPr/>
          <p:nvPr/>
        </p:nvSpPr>
        <p:spPr>
          <a:xfrm>
            <a:off x="2267744" y="1988840"/>
            <a:ext cx="4752528" cy="18002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n>
                  <a:solidFill>
                    <a:schemeClr val="tx2">
                      <a:lumMod val="75000"/>
                    </a:schemeClr>
                  </a:solidFill>
                </a:ln>
                <a:solidFill>
                  <a:schemeClr val="tx2">
                    <a:lumMod val="75000"/>
                  </a:schemeClr>
                </a:solidFill>
                <a:latin typeface="Big Reed Roman" panose="00000400000000000000" pitchFamily="2" charset="0"/>
              </a:rPr>
              <a:t>Say what you see!</a:t>
            </a:r>
            <a:endParaRPr lang="en-GB" sz="2800" dirty="0">
              <a:ln>
                <a:solidFill>
                  <a:schemeClr val="tx2">
                    <a:lumMod val="75000"/>
                  </a:schemeClr>
                </a:solidFill>
              </a:ln>
              <a:solidFill>
                <a:schemeClr val="tx2">
                  <a:lumMod val="75000"/>
                </a:schemeClr>
              </a:solidFill>
              <a:latin typeface="Big Reed Roman" panose="00000400000000000000"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861048"/>
            <a:ext cx="3199606" cy="241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35404315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p:txBody>
      </p:sp>
      <p:sp>
        <p:nvSpPr>
          <p:cNvPr id="4" name="Cloud 3"/>
          <p:cNvSpPr/>
          <p:nvPr/>
        </p:nvSpPr>
        <p:spPr>
          <a:xfrm>
            <a:off x="2267744" y="1412776"/>
            <a:ext cx="4752528" cy="18002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n>
                  <a:solidFill>
                    <a:schemeClr val="tx2">
                      <a:lumMod val="75000"/>
                    </a:schemeClr>
                  </a:solidFill>
                </a:ln>
                <a:solidFill>
                  <a:schemeClr val="tx2">
                    <a:lumMod val="75000"/>
                  </a:schemeClr>
                </a:solidFill>
                <a:latin typeface="Big Reed Roman" panose="00000400000000000000" pitchFamily="2" charset="0"/>
              </a:rPr>
              <a:t>Say what you see!</a:t>
            </a:r>
            <a:endParaRPr lang="en-GB" sz="2800" dirty="0">
              <a:ln>
                <a:solidFill>
                  <a:schemeClr val="tx2">
                    <a:lumMod val="75000"/>
                  </a:schemeClr>
                </a:solidFill>
              </a:ln>
              <a:solidFill>
                <a:schemeClr val="tx2">
                  <a:lumMod val="75000"/>
                </a:schemeClr>
              </a:solidFill>
              <a:latin typeface="Big Reed Roman" panose="00000400000000000000" pitchFamily="2"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194" y="3645024"/>
            <a:ext cx="188107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769" y="3845360"/>
            <a:ext cx="2337512" cy="211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endParaRPr lang="en-GB"/>
          </a:p>
        </p:txBody>
      </p:sp>
      <p:sp>
        <p:nvSpPr>
          <p:cNvPr id="8" name="TextBox 7"/>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9" name="TextBox 8"/>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16296971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Big Reed Roman" panose="00000400000000000000" pitchFamily="2" charset="0"/>
              </a:rPr>
              <a:t>Learning objectives</a:t>
            </a:r>
            <a:endParaRPr lang="en-GB" sz="6000" dirty="0">
              <a:latin typeface="Big Reed Roman" panose="00000400000000000000" pitchFamily="2" charset="0"/>
            </a:endParaRPr>
          </a:p>
        </p:txBody>
      </p:sp>
      <p:sp>
        <p:nvSpPr>
          <p:cNvPr id="3" name="Content Placeholder 2"/>
          <p:cNvSpPr>
            <a:spLocks noGrp="1"/>
          </p:cNvSpPr>
          <p:nvPr>
            <p:ph idx="1"/>
          </p:nvPr>
        </p:nvSpPr>
        <p:spPr/>
        <p:txBody>
          <a:bodyPr/>
          <a:lstStyle/>
          <a:p>
            <a:r>
              <a:rPr lang="en-GB" b="1" dirty="0" smtClean="0">
                <a:solidFill>
                  <a:srgbClr val="FF0000"/>
                </a:solidFill>
                <a:latin typeface="Big Reed Roman" panose="00000400000000000000" pitchFamily="2" charset="0"/>
              </a:rPr>
              <a:t>Describe</a:t>
            </a:r>
            <a:r>
              <a:rPr lang="en-GB" dirty="0" smtClean="0">
                <a:latin typeface="Big Reed Roman" panose="00000400000000000000" pitchFamily="2" charset="0"/>
              </a:rPr>
              <a:t> 5 ethical issues in psychological research</a:t>
            </a:r>
          </a:p>
          <a:p>
            <a:r>
              <a:rPr lang="en-GB" b="1" dirty="0" smtClean="0">
                <a:solidFill>
                  <a:srgbClr val="FF0000"/>
                </a:solidFill>
                <a:latin typeface="Big Reed Roman" panose="00000400000000000000" pitchFamily="2" charset="0"/>
              </a:rPr>
              <a:t>Identify</a:t>
            </a:r>
            <a:r>
              <a:rPr lang="en-GB" dirty="0" smtClean="0">
                <a:latin typeface="Big Reed Roman" panose="00000400000000000000" pitchFamily="2" charset="0"/>
              </a:rPr>
              <a:t> examples of ethical issues that may arise when  conducting interviews or questionnaires</a:t>
            </a:r>
          </a:p>
          <a:p>
            <a:r>
              <a:rPr lang="en-GB" b="1" dirty="0" smtClean="0">
                <a:solidFill>
                  <a:srgbClr val="FF0000"/>
                </a:solidFill>
                <a:latin typeface="Big Reed Roman" panose="00000400000000000000" pitchFamily="2" charset="0"/>
              </a:rPr>
              <a:t>Suggest</a:t>
            </a:r>
            <a:r>
              <a:rPr lang="en-GB" dirty="0" smtClean="0">
                <a:latin typeface="Big Reed Roman" panose="00000400000000000000" pitchFamily="2" charset="0"/>
              </a:rPr>
              <a:t> ways of dealing with ethical issues when carrying our either an interview or questionnaire</a:t>
            </a:r>
            <a:endParaRPr lang="en-GB" dirty="0">
              <a:latin typeface="Big Reed Roman" panose="00000400000000000000" pitchFamily="2" charset="0"/>
            </a:endParaRPr>
          </a:p>
        </p:txBody>
      </p:sp>
      <p:sp>
        <p:nvSpPr>
          <p:cNvPr id="4" name="TextBox 3"/>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Tree>
    <p:extLst>
      <p:ext uri="{BB962C8B-B14F-4D97-AF65-F5344CB8AC3E}">
        <p14:creationId xmlns:p14="http://schemas.microsoft.com/office/powerpoint/2010/main" val="9909812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9" name="TextBox 8"/>
          <p:cNvSpPr txBox="1"/>
          <p:nvPr/>
        </p:nvSpPr>
        <p:spPr>
          <a:xfrm>
            <a:off x="755576" y="2132856"/>
            <a:ext cx="7704856" cy="3970318"/>
          </a:xfrm>
          <a:prstGeom prst="rect">
            <a:avLst/>
          </a:prstGeom>
          <a:solidFill>
            <a:schemeClr val="tx2">
              <a:lumMod val="20000"/>
              <a:lumOff val="80000"/>
            </a:schemeClr>
          </a:solidFill>
        </p:spPr>
        <p:txBody>
          <a:bodyPr wrap="square" rtlCol="0">
            <a:spAutoFit/>
          </a:bodyPr>
          <a:lstStyle/>
          <a:p>
            <a:r>
              <a:rPr lang="en-GB" sz="3600" dirty="0" smtClean="0"/>
              <a:t>In the UK, psychological research is monitored by the British Psychological Society (BPS). The ethical guidelines that have been created aim to protect participants, and they must be followed when conducting research.</a:t>
            </a:r>
          </a:p>
          <a:p>
            <a:endParaRPr lang="en-GB" sz="3600"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5" name="TextBox 4"/>
          <p:cNvSpPr txBox="1"/>
          <p:nvPr/>
        </p:nvSpPr>
        <p:spPr>
          <a:xfrm>
            <a:off x="0" y="1687354"/>
            <a:ext cx="8640960" cy="5170646"/>
          </a:xfrm>
          <a:prstGeom prst="rect">
            <a:avLst/>
          </a:prstGeom>
          <a:noFill/>
        </p:spPr>
        <p:txBody>
          <a:bodyPr wrap="square" rtlCol="0">
            <a:spAutoFit/>
          </a:bodyPr>
          <a:lstStyle/>
          <a:p>
            <a:pPr algn="ctr"/>
            <a:r>
              <a:rPr lang="en-GB" sz="2400" b="1" u="sng" dirty="0" smtClean="0"/>
              <a:t>CONSENT</a:t>
            </a:r>
            <a:endParaRPr lang="en-GB" sz="2400" dirty="0" smtClean="0"/>
          </a:p>
          <a:p>
            <a:r>
              <a:rPr lang="en-GB" sz="2400" dirty="0" smtClean="0"/>
              <a:t>Psychologists carrying out investigations or inventions should always </a:t>
            </a:r>
            <a:r>
              <a:rPr lang="en-GB" sz="2400" b="1" dirty="0" smtClean="0">
                <a:solidFill>
                  <a:srgbClr val="FF0000"/>
                </a:solidFill>
              </a:rPr>
              <a:t>obtain the valid consent of the participants</a:t>
            </a:r>
            <a:r>
              <a:rPr lang="en-GB" sz="2400" dirty="0" smtClean="0"/>
              <a:t>, ensuring that they can make an </a:t>
            </a:r>
            <a:r>
              <a:rPr lang="en-GB" sz="2400" b="1" dirty="0" smtClean="0">
                <a:solidFill>
                  <a:srgbClr val="FF0000"/>
                </a:solidFill>
              </a:rPr>
              <a:t>informed decision</a:t>
            </a:r>
            <a:r>
              <a:rPr lang="en-GB" sz="2400" dirty="0" smtClean="0"/>
              <a:t> about the nature of their contributions and its potential consequences..  Research should give </a:t>
            </a:r>
            <a:r>
              <a:rPr lang="en-GB" sz="2400" b="1" u="sng" dirty="0" smtClean="0"/>
              <a:t>informed consent</a:t>
            </a:r>
            <a:r>
              <a:rPr lang="en-GB" sz="2400" dirty="0" smtClean="0"/>
              <a:t> which tells those involved about the true aim of the research but this means that the results may not always be completely valid, it quite often depends on the topic of research what type of consent is required.</a:t>
            </a:r>
          </a:p>
          <a:p>
            <a:r>
              <a:rPr lang="en-GB" sz="2400" b="1" u="sng" dirty="0" smtClean="0"/>
              <a:t>EXAMPLES </a:t>
            </a:r>
            <a:r>
              <a:rPr lang="en-GB" sz="2400" dirty="0" smtClean="0"/>
              <a:t>– PILIAVIN subway study involved subjects not asked for their consent at all.  ZIMBARDO got his participants to sign a formal “informed consent” statement specifying there would be a loss of some civil rights, invasion of privacy and harassment.</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5" name="TextBox 4"/>
          <p:cNvSpPr txBox="1"/>
          <p:nvPr/>
        </p:nvSpPr>
        <p:spPr>
          <a:xfrm>
            <a:off x="0" y="1628800"/>
            <a:ext cx="8892480" cy="4801314"/>
          </a:xfrm>
          <a:prstGeom prst="rect">
            <a:avLst/>
          </a:prstGeom>
          <a:noFill/>
        </p:spPr>
        <p:txBody>
          <a:bodyPr wrap="square" rtlCol="0">
            <a:spAutoFit/>
          </a:bodyPr>
          <a:lstStyle/>
          <a:p>
            <a:pPr algn="ctr"/>
            <a:r>
              <a:rPr lang="en-GB" sz="2400" b="1" u="sng" dirty="0" smtClean="0"/>
              <a:t>DECEPTION</a:t>
            </a:r>
            <a:endParaRPr lang="en-GB" sz="2400" dirty="0" smtClean="0"/>
          </a:p>
          <a:p>
            <a:r>
              <a:rPr lang="en-GB" sz="2400" dirty="0" smtClean="0"/>
              <a:t>Guidelines state that participants </a:t>
            </a:r>
            <a:r>
              <a:rPr lang="en-GB" sz="2400" b="1" dirty="0" smtClean="0">
                <a:solidFill>
                  <a:srgbClr val="FF0000"/>
                </a:solidFill>
              </a:rPr>
              <a:t>should not be deliberately misled </a:t>
            </a:r>
            <a:r>
              <a:rPr lang="en-GB" sz="2400" dirty="0" smtClean="0"/>
              <a:t>without extremely strong scientific or medical justification.  When it is allowed there should be strict controls over the entire procedure and write-up.  Many psychological studies would not have received the results they did if they did not employ deception and so a cost-benefit analysis of the gains versus the discomfort of the participant must be considered.</a:t>
            </a:r>
          </a:p>
          <a:p>
            <a:r>
              <a:rPr lang="en-GB" sz="2400" b="1" u="sng" dirty="0" smtClean="0"/>
              <a:t>EXAMPLE</a:t>
            </a:r>
            <a:r>
              <a:rPr lang="en-GB" sz="2400" dirty="0" smtClean="0"/>
              <a:t> – </a:t>
            </a:r>
            <a:r>
              <a:rPr lang="en-GB" sz="2400" b="1" dirty="0" smtClean="0">
                <a:solidFill>
                  <a:srgbClr val="FF0000"/>
                </a:solidFill>
              </a:rPr>
              <a:t>MILGRAM directly deceived </a:t>
            </a:r>
            <a:r>
              <a:rPr lang="en-GB" sz="2400" dirty="0" smtClean="0"/>
              <a:t>his subjects into believing that they were doing research on learning when it was obedience, however he justified this by saying that according to predictions the results would not have been as realistic.  </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4" name="TextBox 3"/>
          <p:cNvSpPr txBox="1"/>
          <p:nvPr/>
        </p:nvSpPr>
        <p:spPr>
          <a:xfrm>
            <a:off x="0" y="1628800"/>
            <a:ext cx="8892480" cy="4801314"/>
          </a:xfrm>
          <a:prstGeom prst="rect">
            <a:avLst/>
          </a:prstGeom>
          <a:noFill/>
        </p:spPr>
        <p:txBody>
          <a:bodyPr wrap="square" rtlCol="0">
            <a:spAutoFit/>
          </a:bodyPr>
          <a:lstStyle/>
          <a:p>
            <a:pPr algn="ctr"/>
            <a:r>
              <a:rPr lang="en-GB" sz="2400" b="1" u="sng" dirty="0" smtClean="0"/>
              <a:t>RIGHT TO WITHDRAW</a:t>
            </a:r>
            <a:endParaRPr lang="en-GB" sz="2400" dirty="0" smtClean="0"/>
          </a:p>
          <a:p>
            <a:r>
              <a:rPr lang="en-GB" sz="2400" dirty="0" smtClean="0"/>
              <a:t>Any participant in a psychological study </a:t>
            </a:r>
            <a:r>
              <a:rPr lang="en-GB" sz="2400" b="1" dirty="0" smtClean="0">
                <a:solidFill>
                  <a:srgbClr val="FF0000"/>
                </a:solidFill>
              </a:rPr>
              <a:t>should be informed that they have the right to withdraw from the testing when ever they wish </a:t>
            </a:r>
            <a:r>
              <a:rPr lang="en-GB" sz="2400" dirty="0" smtClean="0"/>
              <a:t>and that </a:t>
            </a:r>
            <a:r>
              <a:rPr lang="en-GB" sz="2400" b="1" dirty="0" smtClean="0">
                <a:solidFill>
                  <a:srgbClr val="FF0000"/>
                </a:solidFill>
              </a:rPr>
              <a:t>afterwards they have the </a:t>
            </a:r>
            <a:r>
              <a:rPr lang="en-GB" sz="2400" b="1" u="sng" dirty="0" smtClean="0">
                <a:solidFill>
                  <a:srgbClr val="FF0000"/>
                </a:solidFill>
              </a:rPr>
              <a:t>right to withdraw </a:t>
            </a:r>
            <a:r>
              <a:rPr lang="en-GB" sz="2400" dirty="0" smtClean="0"/>
              <a:t>their results if they wish to.</a:t>
            </a:r>
          </a:p>
          <a:p>
            <a:r>
              <a:rPr lang="en-GB" sz="2400" b="1" u="sng" dirty="0" smtClean="0"/>
              <a:t>EXAMPLES</a:t>
            </a:r>
            <a:r>
              <a:rPr lang="en-GB" sz="2400" dirty="0" smtClean="0"/>
              <a:t> – </a:t>
            </a:r>
            <a:r>
              <a:rPr lang="en-GB" sz="2400" b="1" u="sng" dirty="0" smtClean="0"/>
              <a:t>MILGRAM (1963</a:t>
            </a:r>
            <a:r>
              <a:rPr lang="en-GB" sz="2400" dirty="0" smtClean="0"/>
              <a:t>) has been accused of not offering his participants the right to withdraw and were told using prods that they had no choice but to continue however, </a:t>
            </a:r>
            <a:r>
              <a:rPr lang="en-GB" sz="2400" dirty="0" err="1" smtClean="0"/>
              <a:t>Milgram</a:t>
            </a:r>
            <a:r>
              <a:rPr lang="en-GB" sz="2400" dirty="0" smtClean="0"/>
              <a:t> stated that they were not physically restrained and could have left at any time. In </a:t>
            </a:r>
            <a:r>
              <a:rPr lang="en-GB" sz="2400" b="1" u="sng" dirty="0" smtClean="0"/>
              <a:t>ZIMBARDO’S (1973</a:t>
            </a:r>
            <a:r>
              <a:rPr lang="en-GB" sz="2400" dirty="0" smtClean="0"/>
              <a:t>) study he actually withdrew his subjects after only 6 days because of the distress and disturbing results that were being shown.</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4" name="TextBox 3"/>
          <p:cNvSpPr txBox="1"/>
          <p:nvPr/>
        </p:nvSpPr>
        <p:spPr>
          <a:xfrm>
            <a:off x="0" y="1748909"/>
            <a:ext cx="9144000" cy="5109091"/>
          </a:xfrm>
          <a:prstGeom prst="rect">
            <a:avLst/>
          </a:prstGeom>
          <a:noFill/>
        </p:spPr>
        <p:txBody>
          <a:bodyPr wrap="square" rtlCol="0">
            <a:spAutoFit/>
          </a:bodyPr>
          <a:lstStyle/>
          <a:p>
            <a:pPr algn="ctr"/>
            <a:r>
              <a:rPr lang="en-GB" sz="2800" b="1" u="sng" dirty="0" smtClean="0"/>
              <a:t>DEBRIEFING OF PARTICIPANTS</a:t>
            </a:r>
            <a:endParaRPr lang="en-GB" sz="2800" dirty="0" smtClean="0"/>
          </a:p>
          <a:p>
            <a:r>
              <a:rPr lang="en-GB" sz="2800" dirty="0" smtClean="0"/>
              <a:t>At the </a:t>
            </a:r>
            <a:r>
              <a:rPr lang="en-GB" sz="2800" b="1" dirty="0" smtClean="0">
                <a:solidFill>
                  <a:srgbClr val="FF0000"/>
                </a:solidFill>
              </a:rPr>
              <a:t>end</a:t>
            </a:r>
            <a:r>
              <a:rPr lang="en-GB" sz="2800" dirty="0" smtClean="0"/>
              <a:t> of the study participants must be </a:t>
            </a:r>
            <a:r>
              <a:rPr lang="en-GB" sz="2800" b="1" dirty="0" smtClean="0">
                <a:solidFill>
                  <a:srgbClr val="FF0000"/>
                </a:solidFill>
              </a:rPr>
              <a:t>fully debriefed </a:t>
            </a:r>
            <a:r>
              <a:rPr lang="en-GB" sz="2800" dirty="0" smtClean="0"/>
              <a:t>which can include informing them of the </a:t>
            </a:r>
            <a:r>
              <a:rPr lang="en-GB" sz="2800" b="1" dirty="0" smtClean="0"/>
              <a:t>true aim and full extent of what went on</a:t>
            </a:r>
            <a:r>
              <a:rPr lang="en-GB" sz="2800" dirty="0" smtClean="0"/>
              <a:t>.  During this the researcher must insure that all participants </a:t>
            </a:r>
            <a:r>
              <a:rPr lang="en-GB" sz="2800" b="1" dirty="0" smtClean="0">
                <a:solidFill>
                  <a:srgbClr val="FF0000"/>
                </a:solidFill>
              </a:rPr>
              <a:t>leave in the same mind as they arrived </a:t>
            </a:r>
            <a:r>
              <a:rPr lang="en-GB" sz="2800" dirty="0" smtClean="0"/>
              <a:t>and that they have not come to any psychological harm during the research.</a:t>
            </a:r>
          </a:p>
          <a:p>
            <a:r>
              <a:rPr lang="en-GB" sz="2800" b="1" u="sng" dirty="0" smtClean="0"/>
              <a:t>EXAMPLES</a:t>
            </a:r>
            <a:r>
              <a:rPr lang="en-GB" sz="2800" dirty="0" smtClean="0"/>
              <a:t> – </a:t>
            </a:r>
            <a:r>
              <a:rPr lang="en-GB" sz="2800" b="1" u="sng" dirty="0" smtClean="0"/>
              <a:t>MILGRAM (1963</a:t>
            </a:r>
            <a:r>
              <a:rPr lang="en-GB" sz="2800" dirty="0" smtClean="0"/>
              <a:t>) study was excellent for debriefing, they met the learner after and shown that he was not hurt, they were interviewed after also and up to a year later to check they were all right.</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4" name="TextBox 3"/>
          <p:cNvSpPr txBox="1"/>
          <p:nvPr/>
        </p:nvSpPr>
        <p:spPr>
          <a:xfrm>
            <a:off x="0" y="1628800"/>
            <a:ext cx="9144000" cy="5109091"/>
          </a:xfrm>
          <a:prstGeom prst="rect">
            <a:avLst/>
          </a:prstGeom>
          <a:noFill/>
        </p:spPr>
        <p:txBody>
          <a:bodyPr wrap="square" rtlCol="0">
            <a:spAutoFit/>
          </a:bodyPr>
          <a:lstStyle/>
          <a:p>
            <a:pPr algn="ctr"/>
            <a:r>
              <a:rPr lang="en-GB" sz="2800" b="1" u="sng" dirty="0" smtClean="0"/>
              <a:t>COMPETENCE AND CONDUCT</a:t>
            </a:r>
            <a:endParaRPr lang="en-GB" sz="2800" dirty="0" smtClean="0"/>
          </a:p>
          <a:p>
            <a:r>
              <a:rPr lang="en-GB" sz="2800" dirty="0" smtClean="0"/>
              <a:t>The personal conduct of psychologist </a:t>
            </a:r>
            <a:r>
              <a:rPr lang="en-GB" sz="2800" b="1" dirty="0" smtClean="0">
                <a:solidFill>
                  <a:srgbClr val="FF0000"/>
                </a:solidFill>
              </a:rPr>
              <a:t>should not be damaged </a:t>
            </a:r>
            <a:r>
              <a:rPr lang="en-GB" sz="2800" dirty="0" smtClean="0"/>
              <a:t>and the recipients of their services or participants in their research.  Nor should their conduct undermine public confidence in their own ability or in that of other psychologists or members of related professions, they should </a:t>
            </a:r>
            <a:r>
              <a:rPr lang="en-GB" sz="2800" dirty="0" smtClean="0">
                <a:solidFill>
                  <a:srgbClr val="FF0000"/>
                </a:solidFill>
              </a:rPr>
              <a:t>refrain from participating in work that would harm individuals</a:t>
            </a:r>
            <a:r>
              <a:rPr lang="en-GB" sz="2800" dirty="0" smtClean="0"/>
              <a:t>, should not accept payment, nor exploit trust, maintain professional standards, value others opinions, not claim credit for others work, ensure safety and act responsibly.</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236296" cy="1477328"/>
          </a:xfrm>
          <a:prstGeom prst="rect">
            <a:avLst/>
          </a:prstGeom>
          <a:solidFill>
            <a:schemeClr val="tx1"/>
          </a:solidFill>
        </p:spPr>
        <p:txBody>
          <a:bodyPr wrap="square" rtlCol="0">
            <a:spAutoFit/>
          </a:bodyPr>
          <a:lstStyle/>
          <a:p>
            <a:r>
              <a:rPr lang="en-GB" b="1" dirty="0" smtClean="0">
                <a:solidFill>
                  <a:srgbClr val="FF0000"/>
                </a:solidFill>
              </a:rPr>
              <a:t>Describe</a:t>
            </a:r>
            <a:r>
              <a:rPr lang="en-GB" dirty="0" smtClean="0"/>
              <a:t> </a:t>
            </a:r>
            <a:r>
              <a:rPr lang="en-GB" dirty="0" smtClean="0">
                <a:solidFill>
                  <a:schemeClr val="bg1"/>
                </a:solidFill>
              </a:rPr>
              <a:t>5 ethical issues in psychological research</a:t>
            </a:r>
          </a:p>
          <a:p>
            <a:r>
              <a:rPr lang="en-GB" b="1" dirty="0" smtClean="0">
                <a:solidFill>
                  <a:srgbClr val="FF0000"/>
                </a:solidFill>
              </a:rPr>
              <a:t>Identify</a:t>
            </a:r>
            <a:r>
              <a:rPr lang="en-GB" dirty="0" smtClean="0"/>
              <a:t> </a:t>
            </a:r>
            <a:r>
              <a:rPr lang="en-GB" dirty="0" smtClean="0">
                <a:solidFill>
                  <a:schemeClr val="bg1"/>
                </a:solidFill>
              </a:rPr>
              <a:t>examples of ethical issues that may arise when  conducting interviews or questionnaires</a:t>
            </a:r>
          </a:p>
          <a:p>
            <a:r>
              <a:rPr lang="en-GB" b="1" dirty="0" smtClean="0">
                <a:solidFill>
                  <a:srgbClr val="FF0000"/>
                </a:solidFill>
              </a:rPr>
              <a:t>Suggest</a:t>
            </a:r>
            <a:r>
              <a:rPr lang="en-GB" dirty="0" smtClean="0"/>
              <a:t> </a:t>
            </a:r>
            <a:r>
              <a:rPr lang="en-GB" dirty="0" smtClean="0">
                <a:solidFill>
                  <a:schemeClr val="bg1"/>
                </a:solidFill>
              </a:rPr>
              <a:t>ways of dealing with ethical issues when carrying our either an interview or questionnaire</a:t>
            </a:r>
            <a:endParaRPr lang="en-GB" dirty="0">
              <a:solidFill>
                <a:schemeClr val="bg1"/>
              </a:solidFill>
            </a:endParaRPr>
          </a:p>
        </p:txBody>
      </p:sp>
      <p:sp>
        <p:nvSpPr>
          <p:cNvPr id="7" name="TextBox 6"/>
          <p:cNvSpPr txBox="1"/>
          <p:nvPr/>
        </p:nvSpPr>
        <p:spPr>
          <a:xfrm>
            <a:off x="7236296" y="0"/>
            <a:ext cx="1907704" cy="1477328"/>
          </a:xfrm>
          <a:prstGeom prst="rect">
            <a:avLst/>
          </a:prstGeom>
          <a:solidFill>
            <a:schemeClr val="tx1"/>
          </a:solidFill>
        </p:spPr>
        <p:txBody>
          <a:bodyPr wrap="square" rtlCol="0">
            <a:spAutoFit/>
          </a:bodyPr>
          <a:lstStyle/>
          <a:p>
            <a:r>
              <a:rPr lang="en-GB" dirty="0" smtClean="0">
                <a:solidFill>
                  <a:schemeClr val="tx2">
                    <a:lumMod val="20000"/>
                    <a:lumOff val="80000"/>
                  </a:schemeClr>
                </a:solidFill>
              </a:rPr>
              <a:t>Key words:</a:t>
            </a:r>
          </a:p>
          <a:p>
            <a:r>
              <a:rPr lang="en-GB" dirty="0" smtClean="0">
                <a:solidFill>
                  <a:schemeClr val="tx2">
                    <a:lumMod val="20000"/>
                    <a:lumOff val="80000"/>
                  </a:schemeClr>
                </a:solidFill>
              </a:rPr>
              <a:t>Deception</a:t>
            </a:r>
          </a:p>
          <a:p>
            <a:r>
              <a:rPr lang="en-GB" dirty="0" smtClean="0">
                <a:solidFill>
                  <a:schemeClr val="tx2">
                    <a:lumMod val="20000"/>
                    <a:lumOff val="80000"/>
                  </a:schemeClr>
                </a:solidFill>
              </a:rPr>
              <a:t>Distress</a:t>
            </a:r>
          </a:p>
          <a:p>
            <a:r>
              <a:rPr lang="en-GB" dirty="0" smtClean="0">
                <a:solidFill>
                  <a:schemeClr val="tx2">
                    <a:lumMod val="20000"/>
                    <a:lumOff val="80000"/>
                  </a:schemeClr>
                </a:solidFill>
              </a:rPr>
              <a:t>Ethics</a:t>
            </a:r>
          </a:p>
          <a:p>
            <a:endParaRPr lang="en-GB" dirty="0" smtClean="0">
              <a:solidFill>
                <a:schemeClr val="tx2">
                  <a:lumMod val="20000"/>
                  <a:lumOff val="80000"/>
                </a:schemeClr>
              </a:solidFill>
            </a:endParaRPr>
          </a:p>
        </p:txBody>
      </p:sp>
      <p:sp>
        <p:nvSpPr>
          <p:cNvPr id="4" name="TextBox 3"/>
          <p:cNvSpPr txBox="1"/>
          <p:nvPr/>
        </p:nvSpPr>
        <p:spPr>
          <a:xfrm>
            <a:off x="0" y="1628800"/>
            <a:ext cx="9144000" cy="4308872"/>
          </a:xfrm>
          <a:prstGeom prst="rect">
            <a:avLst/>
          </a:prstGeom>
          <a:noFill/>
        </p:spPr>
        <p:txBody>
          <a:bodyPr wrap="square" rtlCol="0">
            <a:spAutoFit/>
          </a:bodyPr>
          <a:lstStyle/>
          <a:p>
            <a:pPr algn="ctr"/>
            <a:r>
              <a:rPr lang="en-GB" sz="3200" b="1" u="sng" dirty="0" smtClean="0"/>
              <a:t>CONFIDENTAILITY</a:t>
            </a:r>
            <a:endParaRPr lang="en-GB" sz="3200" dirty="0" smtClean="0"/>
          </a:p>
          <a:p>
            <a:r>
              <a:rPr lang="en-GB" sz="3200" dirty="0" smtClean="0"/>
              <a:t>It is essential that details about those involved are </a:t>
            </a:r>
            <a:r>
              <a:rPr lang="en-GB" sz="3200" b="1" dirty="0" smtClean="0">
                <a:solidFill>
                  <a:srgbClr val="FF0000"/>
                </a:solidFill>
              </a:rPr>
              <a:t>kept confidential </a:t>
            </a:r>
            <a:r>
              <a:rPr lang="en-GB" sz="3200" dirty="0" smtClean="0"/>
              <a:t>in order to protect them, their identity should not be revealed except with their expressed permission.</a:t>
            </a:r>
          </a:p>
          <a:p>
            <a:r>
              <a:rPr lang="en-GB" sz="3200" b="1" u="sng" dirty="0" smtClean="0"/>
              <a:t>EXAMPLES</a:t>
            </a:r>
            <a:r>
              <a:rPr lang="en-GB" sz="3200" dirty="0" smtClean="0"/>
              <a:t>- </a:t>
            </a:r>
            <a:r>
              <a:rPr lang="en-GB" sz="3200" b="1" u="sng" dirty="0" smtClean="0"/>
              <a:t>MILGRAM (1963</a:t>
            </a:r>
            <a:r>
              <a:rPr lang="en-GB" sz="3200" dirty="0" smtClean="0"/>
              <a:t>) had partial confidentiality - he did not give out names but did disclose the area his participants were from.</a:t>
            </a:r>
          </a:p>
          <a:p>
            <a:endParaRPr lang="en-GB" dirty="0"/>
          </a:p>
        </p:txBody>
      </p:sp>
    </p:spTree>
    <p:extLst>
      <p:ext uri="{BB962C8B-B14F-4D97-AF65-F5344CB8AC3E}">
        <p14:creationId xmlns:p14="http://schemas.microsoft.com/office/powerpoint/2010/main" val="134489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11421</Words>
  <Application>Microsoft Office PowerPoint</Application>
  <PresentationFormat>On-screen Show (4:3)</PresentationFormat>
  <Paragraphs>2104</Paragraphs>
  <Slides>177</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177</vt:i4>
      </vt:variant>
    </vt:vector>
  </HeadingPairs>
  <TitlesOfParts>
    <vt:vector size="180" baseType="lpstr">
      <vt:lpstr>Office Theme</vt:lpstr>
      <vt:lpstr>CorelDRAW</vt:lpstr>
      <vt:lpstr>Equation</vt:lpstr>
      <vt:lpstr>Social Approach Methodology</vt:lpstr>
      <vt:lpstr>Starter </vt:lpstr>
      <vt:lpstr>Lesson outcomes</vt:lpstr>
      <vt:lpstr>SURVEYS </vt:lpstr>
      <vt:lpstr>PowerPoint Presentation</vt:lpstr>
      <vt:lpstr>What type of data do surveys give us?</vt:lpstr>
      <vt:lpstr>PowerPoint Presentation</vt:lpstr>
      <vt:lpstr>Gathering data using surveys </vt:lpstr>
      <vt:lpstr>Types of questions and the types of data they generate </vt:lpstr>
      <vt:lpstr>Fill in the gaps</vt:lpstr>
      <vt:lpstr>Task</vt:lpstr>
      <vt:lpstr>Milgram’s study</vt:lpstr>
      <vt:lpstr> Qualitative or Quantitative? </vt:lpstr>
      <vt:lpstr>Answers</vt:lpstr>
      <vt:lpstr>PowerPoint Presentation</vt:lpstr>
      <vt:lpstr>Task: Think of what you know about social psychology so far. Write two examples of open and closed questions that you think would be of interest as research questions. </vt:lpstr>
      <vt:lpstr>Plenary </vt:lpstr>
      <vt:lpstr>Be warned!</vt:lpstr>
      <vt:lpstr>Interviews </vt:lpstr>
      <vt:lpstr>Starter</vt:lpstr>
      <vt:lpstr>Learning objectives </vt:lpstr>
      <vt:lpstr>INTERVIEWS Researchers can ask closed questions during an interview but you can probe the participant to find out what lies behind superficial attitudes. </vt:lpstr>
      <vt:lpstr>Watch this YouTube clip</vt:lpstr>
      <vt:lpstr>Interviews</vt:lpstr>
      <vt:lpstr>Features of Interviews</vt:lpstr>
      <vt:lpstr>PowerPoint Presentation</vt:lpstr>
      <vt:lpstr>PowerPoint Presentation</vt:lpstr>
      <vt:lpstr>Getting you thinking!</vt:lpstr>
      <vt:lpstr>EVALUATION OF INTERVIEWS </vt:lpstr>
      <vt:lpstr>EVALUATION OF INTERVIEWS</vt:lpstr>
      <vt:lpstr>Evaluation of Interviews</vt:lpstr>
      <vt:lpstr>When and where and why?</vt:lpstr>
      <vt:lpstr>Homework </vt:lpstr>
      <vt:lpstr>Plenary </vt:lpstr>
      <vt:lpstr>Questionnaires </vt:lpstr>
      <vt:lpstr>Learning objectives </vt:lpstr>
      <vt:lpstr>Starter </vt:lpstr>
      <vt:lpstr>QUESTIONNAIRES </vt:lpstr>
      <vt:lpstr>QUESTIONNAIRES </vt:lpstr>
      <vt:lpstr>QUESTIONNAIRES </vt:lpstr>
      <vt:lpstr>Features of Questionnaires</vt:lpstr>
      <vt:lpstr>Types of scales</vt:lpstr>
      <vt:lpstr>Getting you thinking!</vt:lpstr>
      <vt:lpstr>EVALUATION OF QUESTIONNAIRES </vt:lpstr>
      <vt:lpstr>  EVALUATION OF QUESTIONNAIRES </vt:lpstr>
      <vt:lpstr>Evaluation of Questionnaires</vt:lpstr>
      <vt:lpstr>Plenary </vt:lpstr>
      <vt:lpstr>HOMEWORK  January 2011 Unit 1</vt:lpstr>
      <vt:lpstr>PowerPoint Presentation</vt:lpstr>
      <vt:lpstr>Comparing interviews and questionnaires</vt:lpstr>
      <vt:lpstr>Learning objectives</vt:lpstr>
      <vt:lpstr>Starter </vt:lpstr>
      <vt:lpstr>Activity  </vt:lpstr>
      <vt:lpstr>Ideas for your Venn diagram</vt:lpstr>
      <vt:lpstr>Issues of design</vt:lpstr>
      <vt:lpstr>PowerPoint Presentation</vt:lpstr>
      <vt:lpstr>PowerPoint Presentation</vt:lpstr>
      <vt:lpstr>PowerPoint Presentation</vt:lpstr>
      <vt:lpstr>PowerPoint Presentation</vt:lpstr>
      <vt:lpstr>PowerPoint Presentation</vt:lpstr>
      <vt:lpstr>Extension task</vt:lpstr>
      <vt:lpstr>Plenary </vt:lpstr>
      <vt:lpstr>Plenary </vt:lpstr>
      <vt:lpstr>Plenary </vt:lpstr>
      <vt:lpstr>Hypothesis</vt:lpstr>
      <vt:lpstr>What is a hypothesis?</vt:lpstr>
      <vt:lpstr>IV and DV</vt:lpstr>
      <vt:lpstr>PowerPoint Presentation</vt:lpstr>
      <vt:lpstr>OPERATIONALISE VARIABLES</vt:lpstr>
      <vt:lpstr>Alternate / Experimental hypothesis</vt:lpstr>
      <vt:lpstr>Null hypothesis</vt:lpstr>
      <vt:lpstr>PowerPoint Presentation</vt:lpstr>
      <vt:lpstr>‘Significant’</vt:lpstr>
      <vt:lpstr>Task time, Pg 22</vt:lpstr>
      <vt:lpstr>Directional and non directional hypothesis</vt:lpstr>
      <vt:lpstr>Directional hypothesis</vt:lpstr>
      <vt:lpstr>Directional and non directional hypothesis</vt:lpstr>
      <vt:lpstr>Non directional hypothesis</vt:lpstr>
      <vt:lpstr>Null hypothesis</vt:lpstr>
      <vt:lpstr>Task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Issues in Social Psychology</vt:lpstr>
      <vt:lpstr>Starter </vt:lpstr>
      <vt:lpstr>Starter </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vt:lpstr>
      <vt:lpstr> Application of learning </vt:lpstr>
      <vt:lpstr>Solutions!</vt:lpstr>
      <vt:lpstr>Extension task </vt:lpstr>
      <vt:lpstr>PowerPoint Presentation</vt:lpstr>
      <vt:lpstr>PowerPoint Presentation</vt:lpstr>
      <vt:lpstr>Plenary </vt:lpstr>
      <vt:lpstr>Sampling</vt:lpstr>
      <vt:lpstr>PowerPoint Presentation</vt:lpstr>
      <vt:lpstr>PowerPoint Presentation</vt:lpstr>
      <vt:lpstr>RANDOM</vt:lpstr>
      <vt:lpstr>PowerPoint Presentation</vt:lpstr>
      <vt:lpstr>STRATIFIED</vt:lpstr>
      <vt:lpstr>PowerPoint Presentation</vt:lpstr>
      <vt:lpstr>OPPORTUNITY</vt:lpstr>
      <vt:lpstr>PowerPoint Presentation</vt:lpstr>
      <vt:lpstr>VOLUNTEER OR SELF-SELECTING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Hey diddle diddle the median’s the middle, you add and divide for the mean. The mode is the one that you see the most and the range is the difference between.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EXQ1</vt:lpstr>
      <vt:lpstr>PowerPoint Presentation</vt:lpstr>
      <vt:lpstr>PowerPoint Presentation</vt:lpstr>
      <vt:lpstr>Q1</vt:lpstr>
      <vt:lpstr>PowerPoint Presentation</vt:lpstr>
      <vt:lpstr>PowerPoint Presentation</vt:lpstr>
      <vt:lpstr>EXQ2</vt:lpstr>
      <vt:lpstr>PowerPoint Presentation</vt:lpstr>
      <vt:lpstr>PowerPoint Presentation</vt:lpstr>
      <vt:lpstr>Q2</vt:lpstr>
      <vt:lpstr>PowerPoint Presentation</vt:lpstr>
      <vt:lpstr>PowerPoint Presentation</vt:lpstr>
      <vt:lpstr>Other Formulae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SHS</dc:creator>
  <cp:lastModifiedBy>CLIFTON, Andrew</cp:lastModifiedBy>
  <cp:revision>109</cp:revision>
  <cp:lastPrinted>2012-12-03T13:22:03Z</cp:lastPrinted>
  <dcterms:created xsi:type="dcterms:W3CDTF">2011-11-28T11:53:40Z</dcterms:created>
  <dcterms:modified xsi:type="dcterms:W3CDTF">2015-11-16T15:03:56Z</dcterms:modified>
</cp:coreProperties>
</file>