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94" r:id="rId2"/>
    <p:sldId id="296" r:id="rId3"/>
    <p:sldId id="257" r:id="rId4"/>
    <p:sldId id="258" r:id="rId5"/>
    <p:sldId id="262" r:id="rId6"/>
    <p:sldId id="259" r:id="rId7"/>
    <p:sldId id="260" r:id="rId8"/>
    <p:sldId id="261" r:id="rId9"/>
    <p:sldId id="289" r:id="rId10"/>
    <p:sldId id="295" r:id="rId11"/>
    <p:sldId id="290" r:id="rId12"/>
    <p:sldId id="291" r:id="rId13"/>
    <p:sldId id="263" r:id="rId14"/>
    <p:sldId id="264" r:id="rId15"/>
    <p:sldId id="265" r:id="rId16"/>
    <p:sldId id="292" r:id="rId17"/>
    <p:sldId id="293" r:id="rId18"/>
    <p:sldId id="256" r:id="rId19"/>
    <p:sldId id="287" r:id="rId20"/>
    <p:sldId id="267" r:id="rId21"/>
    <p:sldId id="272" r:id="rId22"/>
    <p:sldId id="268" r:id="rId23"/>
    <p:sldId id="273" r:id="rId24"/>
    <p:sldId id="269" r:id="rId25"/>
    <p:sldId id="274" r:id="rId26"/>
    <p:sldId id="270" r:id="rId27"/>
    <p:sldId id="275" r:id="rId28"/>
    <p:sldId id="271" r:id="rId29"/>
    <p:sldId id="276" r:id="rId30"/>
    <p:sldId id="277" r:id="rId31"/>
    <p:sldId id="304" r:id="rId32"/>
    <p:sldId id="305" r:id="rId33"/>
    <p:sldId id="306" r:id="rId34"/>
    <p:sldId id="307" r:id="rId35"/>
    <p:sldId id="308" r:id="rId36"/>
    <p:sldId id="283" r:id="rId37"/>
    <p:sldId id="284" r:id="rId38"/>
    <p:sldId id="286" r:id="rId39"/>
    <p:sldId id="302" r:id="rId40"/>
    <p:sldId id="309" r:id="rId41"/>
    <p:sldId id="310" r:id="rId42"/>
    <p:sldId id="285" r:id="rId43"/>
    <p:sldId id="311" r:id="rId44"/>
    <p:sldId id="303"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78" autoAdjust="0"/>
  </p:normalViewPr>
  <p:slideViewPr>
    <p:cSldViewPr>
      <p:cViewPr varScale="1">
        <p:scale>
          <a:sx n="80" d="100"/>
          <a:sy n="80" d="100"/>
        </p:scale>
        <p:origin x="-16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CE8B732-A59E-4A35-9941-7A1FA6118B57}" type="datetimeFigureOut">
              <a:rPr lang="en-GB"/>
              <a:pPr>
                <a:defRPr/>
              </a:pPr>
              <a:t>01/02/2016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42C9AE2-4B10-480F-88A4-3F98E02B9BB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875B9FB-4BDB-4AC7-A5A0-FD450AE2F9DE}" type="datetimeFigureOut">
              <a:rPr lang="en-GB"/>
              <a:pPr>
                <a:defRPr/>
              </a:pPr>
              <a:t>01/02/2016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6A265C4-D36A-4AC6-8B7A-F608ED9E911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Write on board:</a:t>
            </a:r>
          </a:p>
          <a:p>
            <a:pPr marL="228600" indent="-228600" fontAlgn="auto">
              <a:spcBef>
                <a:spcPts val="0"/>
              </a:spcBef>
              <a:spcAft>
                <a:spcPts val="0"/>
              </a:spcAft>
              <a:buFontTx/>
              <a:buAutoNum type="arabicPeriod"/>
              <a:defRPr/>
            </a:pPr>
            <a:r>
              <a:rPr lang="en-GB" dirty="0" smtClean="0"/>
              <a:t>Look at marked work handed back.</a:t>
            </a:r>
          </a:p>
          <a:p>
            <a:pPr marL="228600" indent="-228600" fontAlgn="auto">
              <a:spcBef>
                <a:spcPts val="0"/>
              </a:spcBef>
              <a:spcAft>
                <a:spcPts val="0"/>
              </a:spcAft>
              <a:buFontTx/>
              <a:buAutoNum type="arabicPeriod"/>
              <a:defRPr/>
            </a:pPr>
            <a:r>
              <a:rPr lang="en-GB" dirty="0" smtClean="0"/>
              <a:t>Get out 8 mark evaluation of reconstructive theory of memory (h/w).</a:t>
            </a:r>
          </a:p>
          <a:p>
            <a:pPr marL="228600" indent="-228600" fontAlgn="auto">
              <a:spcBef>
                <a:spcPts val="0"/>
              </a:spcBef>
              <a:spcAft>
                <a:spcPts val="0"/>
              </a:spcAft>
              <a:buFontTx/>
              <a:buAutoNum type="arabicPeriod"/>
              <a:defRPr/>
            </a:pPr>
            <a:r>
              <a:rPr lang="en-GB" dirty="0" smtClean="0"/>
              <a:t>Do the starter sheet.</a:t>
            </a:r>
          </a:p>
          <a:p>
            <a:pPr marL="228600" indent="-228600" fontAlgn="auto">
              <a:spcBef>
                <a:spcPts val="0"/>
              </a:spcBef>
              <a:spcAft>
                <a:spcPts val="0"/>
              </a:spcAft>
              <a:defRPr/>
            </a:pPr>
            <a:endParaRPr lang="en-GB" dirty="0" smtClean="0"/>
          </a:p>
          <a:p>
            <a:pPr fontAlgn="auto">
              <a:spcBef>
                <a:spcPts val="0"/>
              </a:spcBef>
              <a:spcAft>
                <a:spcPts val="0"/>
              </a:spcAft>
              <a:defRPr/>
            </a:pPr>
            <a:r>
              <a:rPr lang="en-GB" dirty="0" smtClean="0"/>
              <a:t>I need to take the register &amp; hand out scrap paper for later in the lesson.</a:t>
            </a:r>
          </a:p>
          <a:p>
            <a:pPr fontAlgn="auto">
              <a:spcBef>
                <a:spcPts val="0"/>
              </a:spcBef>
              <a:spcAft>
                <a:spcPts val="0"/>
              </a:spcAft>
              <a:defRPr/>
            </a:pPr>
            <a:endParaRPr lang="en-GB" dirty="0" smtClean="0"/>
          </a:p>
          <a:p>
            <a:pPr fontAlgn="auto">
              <a:spcBef>
                <a:spcPts val="0"/>
              </a:spcBef>
              <a:spcAft>
                <a:spcPts val="0"/>
              </a:spcAft>
              <a:defRPr/>
            </a:pPr>
            <a:r>
              <a:rPr lang="en-GB" dirty="0" smtClean="0"/>
              <a:t>Then need to go through homework (word document) – peer assess – switch work. Give them a strength &amp; a target for improvement. Print &amp; sign your name &amp; include today’s date (which is 18</a:t>
            </a:r>
            <a:r>
              <a:rPr lang="en-GB" baseline="30000" dirty="0" smtClean="0"/>
              <a:t>th</a:t>
            </a:r>
            <a:r>
              <a:rPr lang="en-GB" dirty="0" smtClean="0"/>
              <a:t> Nov).</a:t>
            </a:r>
          </a:p>
          <a:p>
            <a:pPr fontAlgn="auto">
              <a:spcBef>
                <a:spcPts val="0"/>
              </a:spcBef>
              <a:spcAft>
                <a:spcPts val="0"/>
              </a:spcAft>
              <a:defRPr/>
            </a:pPr>
            <a:endParaRPr lang="en-GB" dirty="0" smtClean="0"/>
          </a:p>
          <a:p>
            <a:pPr fontAlgn="auto">
              <a:spcBef>
                <a:spcPts val="0"/>
              </a:spcBef>
              <a:spcAft>
                <a:spcPts val="0"/>
              </a:spcAft>
              <a:defRPr/>
            </a:pPr>
            <a:r>
              <a:rPr lang="en-GB" dirty="0" smtClean="0"/>
              <a:t>Just want to highlight what we have already done – so they can see where we are with the course. Whilst students are giving final feedback – put this on the board &amp; tick off what have already done.</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E85B88-8750-42D7-A50E-8B2FBA41E2F6}" type="slidenum">
              <a:rPr lang="en-GB">
                <a:cs typeface="Arial" charset="0"/>
              </a:rPr>
              <a:pPr fontAlgn="base">
                <a:spcBef>
                  <a:spcPct val="0"/>
                </a:spcBef>
                <a:spcAft>
                  <a:spcPct val="0"/>
                </a:spcAft>
              </a:pPr>
              <a:t>1</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is a replication of the Brewer &amp; Treyens (1981) study. I’ve signposted you to that list because there are soooo many different items. I’m not interested in how many you got. I’m interested in whether you spotted/missed some items. </a:t>
            </a:r>
          </a:p>
          <a:p>
            <a:pPr>
              <a:spcBef>
                <a:spcPct val="0"/>
              </a:spcBef>
            </a:pPr>
            <a:endParaRPr lang="en-GB" smtClean="0"/>
          </a:p>
          <a:p>
            <a:pPr>
              <a:spcBef>
                <a:spcPct val="0"/>
              </a:spcBef>
            </a:pPr>
            <a:r>
              <a:rPr lang="en-GB" smtClean="0"/>
              <a:t>They tend to miss out unusual items that are present – if missed it – this would fit what Brewer &amp; Treyens found.</a:t>
            </a:r>
          </a:p>
          <a:p>
            <a:pPr>
              <a:spcBef>
                <a:spcPct val="0"/>
              </a:spcBef>
            </a:pPr>
            <a:endParaRPr lang="en-GB" smtClean="0"/>
          </a:p>
          <a:p>
            <a:pPr>
              <a:spcBef>
                <a:spcPct val="0"/>
              </a:spcBef>
            </a:pPr>
            <a:r>
              <a:rPr lang="en-GB" smtClean="0"/>
              <a:t>They tend to include usual items which are not present – if included it – this is an error – they weren’t there. If did include them – this would fit what Brewer &amp; Treyens found.</a:t>
            </a:r>
          </a:p>
          <a:p>
            <a:pPr>
              <a:spcBef>
                <a:spcPct val="0"/>
              </a:spcBef>
            </a:pPr>
            <a:endParaRPr lang="en-GB" smtClean="0"/>
          </a:p>
          <a:p>
            <a:pPr>
              <a:spcBef>
                <a:spcPct val="0"/>
              </a:spcBef>
            </a:pPr>
            <a:r>
              <a:rPr lang="en-GB" smtClean="0"/>
              <a:t>So – this study tells us that memory is not good. But… why was this study not a good study? Because it lacks ecological validity.</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56096C-4C31-4D1E-B8C9-B480A5F74007}" type="slidenum">
              <a:rPr lang="en-GB">
                <a:cs typeface="Arial" charset="0"/>
              </a:rPr>
              <a:pPr fontAlgn="base">
                <a:spcBef>
                  <a:spcPct val="0"/>
                </a:spcBef>
                <a:spcAft>
                  <a:spcPct val="0"/>
                </a:spcAft>
              </a:pPr>
              <a:t>15</a:t>
            </a:fld>
            <a:endParaRPr lang="en-GB">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 real life, there is not necessarily going to be unusual items present and there may be usual items present.</a:t>
            </a:r>
          </a:p>
          <a:p>
            <a:pPr>
              <a:spcBef>
                <a:spcPct val="0"/>
              </a:spcBef>
            </a:pPr>
            <a:r>
              <a:rPr lang="en-GB" smtClean="0"/>
              <a:t>T/F it lacks ecological validity.</a:t>
            </a:r>
          </a:p>
          <a:p>
            <a:pPr>
              <a:spcBef>
                <a:spcPct val="0"/>
              </a:spcBef>
            </a:pPr>
            <a:endParaRPr lang="en-GB"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D585E9-985D-48EE-B0B9-CCF2E261F444}" type="slidenum">
              <a:rPr lang="en-GB">
                <a:cs typeface="Arial" charset="0"/>
              </a:rPr>
              <a:pPr fontAlgn="base">
                <a:spcBef>
                  <a:spcPct val="0"/>
                </a:spcBef>
                <a:spcAft>
                  <a:spcPct val="0"/>
                </a:spcAft>
              </a:pPr>
              <a:t>16</a:t>
            </a:fld>
            <a:endParaRPr lang="en-GB">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Again – won’t tell them the title of the study (reconstruction from memory in a naturalistic environment) because I want to replicate some/all of it – and that would bias the results etc.</a:t>
            </a:r>
          </a:p>
          <a:p>
            <a:pPr>
              <a:spcBef>
                <a:spcPct val="0"/>
              </a:spcBef>
            </a:pPr>
            <a:endParaRPr lang="en-GB" smtClean="0"/>
          </a:p>
          <a:p>
            <a:pPr>
              <a:spcBef>
                <a:spcPct val="0"/>
              </a:spcBef>
            </a:pPr>
            <a:r>
              <a:rPr lang="en-GB" smtClean="0"/>
              <a:t>This study we have chosen to do. Cannot be asked ‘what was the aim of Steyvers &amp; Hemmer (2012)’. Asked something along the lines of... You have studied one contemporary study in Cognitive Psychology. Outline the aim of this study; making clear which study it is in your answer.</a:t>
            </a:r>
          </a:p>
          <a:p>
            <a:pPr>
              <a:spcBef>
                <a:spcPct val="0"/>
              </a:spcBef>
            </a:pPr>
            <a:endParaRPr lang="en-GB" smtClean="0"/>
          </a:p>
          <a:p>
            <a:pPr>
              <a:spcBef>
                <a:spcPct val="0"/>
              </a:spcBef>
            </a:pPr>
            <a:r>
              <a:rPr lang="en-GB" smtClean="0"/>
              <a:t>Mark Stemmer</a:t>
            </a:r>
          </a:p>
          <a:p>
            <a:pPr>
              <a:spcBef>
                <a:spcPct val="0"/>
              </a:spcBef>
            </a:pPr>
            <a:r>
              <a:rPr lang="en-GB" smtClean="0"/>
              <a:t>Pernille Hemmer</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57B04A-9C71-476E-B3F2-DE6A88CDDC2F}" type="slidenum">
              <a:rPr lang="en-GB">
                <a:cs typeface="Arial" charset="0"/>
              </a:rPr>
              <a:pPr fontAlgn="base">
                <a:spcBef>
                  <a:spcPct val="0"/>
                </a:spcBef>
                <a:spcAft>
                  <a:spcPct val="0"/>
                </a:spcAft>
              </a:pPr>
              <a:t>18</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Intentionally not saying any more, because I don’t want any more demand characteristics than is absolutely necessary!!!!</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09BFB1-1F8A-4D5D-BFB5-44D84B819260}" type="slidenum">
              <a:rPr lang="en-GB">
                <a:cs typeface="Arial" charset="0"/>
              </a:rPr>
              <a:pPr fontAlgn="base">
                <a:spcBef>
                  <a:spcPct val="0"/>
                </a:spcBef>
                <a:spcAft>
                  <a:spcPct val="0"/>
                </a:spcAft>
              </a:pPr>
              <a:t>19</a:t>
            </a:fld>
            <a:endParaRPr lang="en-GB">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Show image for 10 seconds</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DE4840-8F87-4626-B216-5C0A7FCA179B}" type="slidenum">
              <a:rPr lang="en-GB">
                <a:cs typeface="Arial" charset="0"/>
              </a:rPr>
              <a:pPr fontAlgn="base">
                <a:spcBef>
                  <a:spcPct val="0"/>
                </a:spcBef>
                <a:spcAft>
                  <a:spcPct val="0"/>
                </a:spcAft>
              </a:pPr>
              <a:t>20</a:t>
            </a:fld>
            <a:endParaRPr lang="en-GB">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As soon as the last person puts their pen down – I can move on (free recall – like in the original study)</a:t>
            </a:r>
          </a:p>
          <a:p>
            <a:pPr>
              <a:spcBef>
                <a:spcPct val="0"/>
              </a:spcBef>
            </a:pPr>
            <a:endParaRPr lang="en-GB" smtClean="0"/>
          </a:p>
          <a:p>
            <a:pPr>
              <a:spcBef>
                <a:spcPct val="0"/>
              </a:spcBef>
            </a:pPr>
            <a:r>
              <a:rPr lang="en-GB" smtClean="0"/>
              <a:t>Put a number 2 on sheet – ready for the next scene.</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88512B-0F78-44DD-B247-27F74555249C}" type="slidenum">
              <a:rPr lang="en-GB">
                <a:cs typeface="Arial" charset="0"/>
              </a:rPr>
              <a:pPr fontAlgn="base">
                <a:spcBef>
                  <a:spcPct val="0"/>
                </a:spcBef>
                <a:spcAft>
                  <a:spcPct val="0"/>
                </a:spcAft>
              </a:pPr>
              <a:t>21</a:t>
            </a:fld>
            <a:endParaRPr lang="en-GB">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Show image for 10 seconds</a:t>
            </a:r>
          </a:p>
          <a:p>
            <a:pPr>
              <a:spcBef>
                <a:spcPct val="0"/>
              </a:spcBef>
            </a:pPr>
            <a:endParaRPr lang="en-GB"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ACFADF-9B43-4AD7-8880-74660AC666D6}" type="slidenum">
              <a:rPr lang="en-GB">
                <a:cs typeface="Arial" charset="0"/>
              </a:rPr>
              <a:pPr fontAlgn="base">
                <a:spcBef>
                  <a:spcPct val="0"/>
                </a:spcBef>
                <a:spcAft>
                  <a:spcPct val="0"/>
                </a:spcAft>
              </a:pPr>
              <a:t>22</a:t>
            </a:fld>
            <a:endParaRPr lang="en-GB">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As soon as the last person puts their pen down – I can move on (free recall – like in the original study)</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CED192-FA4B-42B2-836B-146C0654ACEE}" type="slidenum">
              <a:rPr lang="en-GB">
                <a:cs typeface="Arial" charset="0"/>
              </a:rPr>
              <a:pPr fontAlgn="base">
                <a:spcBef>
                  <a:spcPct val="0"/>
                </a:spcBef>
                <a:spcAft>
                  <a:spcPct val="0"/>
                </a:spcAft>
              </a:pPr>
              <a:t>23</a:t>
            </a:fld>
            <a:endParaRPr lang="en-GB">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Show image for 10 seconds</a:t>
            </a:r>
          </a:p>
          <a:p>
            <a:pPr>
              <a:spcBef>
                <a:spcPct val="0"/>
              </a:spcBef>
            </a:pPr>
            <a:endParaRPr lang="en-GB"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9CD8B2-0329-47EB-B85B-4EED1340A4F5}" type="slidenum">
              <a:rPr lang="en-GB">
                <a:cs typeface="Arial" charset="0"/>
              </a:rPr>
              <a:pPr fontAlgn="base">
                <a:spcBef>
                  <a:spcPct val="0"/>
                </a:spcBef>
                <a:spcAft>
                  <a:spcPct val="0"/>
                </a:spcAft>
              </a:pPr>
              <a:t>24</a:t>
            </a:fld>
            <a:endParaRPr lang="en-GB">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As soon as the last person puts their pen down – I can move on (free recall – like in the original study)</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228534-85BC-4B87-B654-B1F3BC5C6FF7}" type="slidenum">
              <a:rPr lang="en-GB">
                <a:cs typeface="Arial" charset="0"/>
              </a:rPr>
              <a:pPr fontAlgn="base">
                <a:spcBef>
                  <a:spcPct val="0"/>
                </a:spcBef>
                <a:spcAft>
                  <a:spcPct val="0"/>
                </a:spcAft>
              </a:pPr>
              <a:t>25</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E7C500-26FC-4E0C-9852-313D01482449}" type="slidenum">
              <a:rPr lang="en-GB">
                <a:cs typeface="Arial" charset="0"/>
              </a:rPr>
              <a:pPr fontAlgn="base">
                <a:spcBef>
                  <a:spcPct val="0"/>
                </a:spcBef>
                <a:spcAft>
                  <a:spcPct val="0"/>
                </a:spcAft>
              </a:pPr>
              <a:t>3</a:t>
            </a:fld>
            <a:endParaRPr lang="en-GB">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Show image for 2 seconds</a:t>
            </a:r>
          </a:p>
          <a:p>
            <a:pPr>
              <a:spcBef>
                <a:spcPct val="0"/>
              </a:spcBef>
            </a:pPr>
            <a:endParaRPr lang="en-GB"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FFD97D-4B9E-411B-881F-381803D2BD5D}" type="slidenum">
              <a:rPr lang="en-GB">
                <a:cs typeface="Arial" charset="0"/>
              </a:rPr>
              <a:pPr fontAlgn="base">
                <a:spcBef>
                  <a:spcPct val="0"/>
                </a:spcBef>
                <a:spcAft>
                  <a:spcPct val="0"/>
                </a:spcAft>
              </a:pPr>
              <a:t>26</a:t>
            </a:fld>
            <a:endParaRPr lang="en-GB">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As soon as the last person puts their pen down – I can move on (free recall – like in the original study)</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FBF5D0-5DAF-402E-AF14-2575C78F10E5}" type="slidenum">
              <a:rPr lang="en-GB">
                <a:cs typeface="Arial" charset="0"/>
              </a:rPr>
              <a:pPr fontAlgn="base">
                <a:spcBef>
                  <a:spcPct val="0"/>
                </a:spcBef>
                <a:spcAft>
                  <a:spcPct val="0"/>
                </a:spcAft>
              </a:pPr>
              <a:t>27</a:t>
            </a:fld>
            <a:endParaRPr lang="en-GB">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Show image for 2 seconds</a:t>
            </a:r>
          </a:p>
          <a:p>
            <a:pPr>
              <a:spcBef>
                <a:spcPct val="0"/>
              </a:spcBef>
            </a:pPr>
            <a:endParaRPr lang="en-GB"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2A29DC-EAF0-49EA-8ECC-F2527E051167}" type="slidenum">
              <a:rPr lang="en-GB">
                <a:cs typeface="Arial" charset="0"/>
              </a:rPr>
              <a:pPr fontAlgn="base">
                <a:spcBef>
                  <a:spcPct val="0"/>
                </a:spcBef>
                <a:spcAft>
                  <a:spcPct val="0"/>
                </a:spcAft>
              </a:pPr>
              <a:t>28</a:t>
            </a:fld>
            <a:endParaRPr lang="en-GB">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As soon as the last person puts their pen down – I can move on (free recall – like in the original study)</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17DD65-486D-48E4-9700-C7C22B365622}" type="slidenum">
              <a:rPr lang="en-GB">
                <a:cs typeface="Arial" charset="0"/>
              </a:rPr>
              <a:pPr fontAlgn="base">
                <a:spcBef>
                  <a:spcPct val="0"/>
                </a:spcBef>
                <a:spcAft>
                  <a:spcPct val="0"/>
                </a:spcAft>
              </a:pPr>
              <a:t>29</a:t>
            </a:fld>
            <a:endParaRPr lang="en-GB">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Do together – of not sure about an item – ask – because somebody else may be thinking the same thing.</a:t>
            </a:r>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155788-4F8B-4672-BC29-2AA8C67FA281}" type="slidenum">
              <a:rPr lang="en-GB">
                <a:cs typeface="Arial" charset="0"/>
              </a:rPr>
              <a:pPr fontAlgn="base">
                <a:spcBef>
                  <a:spcPct val="0"/>
                </a:spcBef>
                <a:spcAft>
                  <a:spcPct val="0"/>
                </a:spcAft>
              </a:pPr>
              <a:t>31</a:t>
            </a:fld>
            <a:endParaRPr lang="en-GB">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fontAlgn="auto">
              <a:spcBef>
                <a:spcPts val="0"/>
              </a:spcBef>
              <a:spcAft>
                <a:spcPts val="0"/>
              </a:spcAft>
              <a:buFontTx/>
              <a:buAutoNum type="arabicPeriod"/>
              <a:defRPr/>
            </a:pPr>
            <a:r>
              <a:rPr lang="en-GB" dirty="0" smtClean="0"/>
              <a:t>Number of correct items recalled.</a:t>
            </a:r>
          </a:p>
          <a:p>
            <a:pPr marL="228600" indent="-228600" fontAlgn="auto">
              <a:spcBef>
                <a:spcPts val="0"/>
              </a:spcBef>
              <a:spcAft>
                <a:spcPts val="0"/>
              </a:spcAft>
              <a:buFontTx/>
              <a:buAutoNum type="arabicPeriod"/>
              <a:defRPr/>
            </a:pPr>
            <a:r>
              <a:rPr lang="en-GB" dirty="0" smtClean="0"/>
              <a:t>Length of time exposed to the image for (short – 2 seconds – believed to be reliant on semantic memory, because didn’t have the time to create an episodic memory; long – 10 seconds – believed to be reliant on episodic memory, because had the time to create this). So the first 3 scenes (dining, office &amp; kitchen) were ‘long’ and the last 2 scenes (urban &amp; hotel) were ‘short’.</a:t>
            </a:r>
          </a:p>
          <a:p>
            <a:pPr marL="228600" indent="-228600" fontAlgn="auto">
              <a:spcBef>
                <a:spcPts val="0"/>
              </a:spcBef>
              <a:spcAft>
                <a:spcPts val="0"/>
              </a:spcAft>
              <a:buFontTx/>
              <a:buAutoNum type="arabicPeriod"/>
              <a:defRPr/>
            </a:pPr>
            <a:r>
              <a:rPr lang="en-GB" dirty="0" smtClean="0"/>
              <a:t>Repeated measures – did both conditions (short/semantic vs long/episodic)</a:t>
            </a:r>
            <a:endParaRPr lang="en-GB" dirty="0"/>
          </a:p>
          <a:p>
            <a:pPr fontAlgn="auto">
              <a:spcBef>
                <a:spcPts val="0"/>
              </a:spcBef>
              <a:spcAft>
                <a:spcPts val="0"/>
              </a:spcAft>
              <a:defRPr/>
            </a:pPr>
            <a:endParaRPr lang="en-GB" dirty="0"/>
          </a:p>
          <a:p>
            <a:pPr fontAlgn="auto">
              <a:spcBef>
                <a:spcPts val="0"/>
              </a:spcBef>
              <a:spcAft>
                <a:spcPts val="0"/>
              </a:spcAft>
              <a:defRPr/>
            </a:pPr>
            <a:r>
              <a:rPr lang="en-GB" dirty="0" smtClean="0"/>
              <a:t>When check against the notes – </a:t>
            </a:r>
          </a:p>
          <a:p>
            <a:pPr fontAlgn="auto">
              <a:spcBef>
                <a:spcPts val="0"/>
              </a:spcBef>
              <a:spcAft>
                <a:spcPts val="0"/>
              </a:spcAft>
              <a:defRPr/>
            </a:pPr>
            <a:r>
              <a:rPr lang="en-GB" dirty="0" smtClean="0"/>
              <a:t>When get to the results bit – did they get around 7-8 items in the short (semantic) conditions (last 2)? Did they get around 10 items in the long (episodic) conditions (first 3)? Hands up. Did you get more items in the long (episodic) condition than the short (semantic) condition?</a:t>
            </a:r>
          </a:p>
          <a:p>
            <a:pPr fontAlgn="auto">
              <a:spcBef>
                <a:spcPts val="0"/>
              </a:spcBef>
              <a:spcAft>
                <a:spcPts val="0"/>
              </a:spcAft>
              <a:defRPr/>
            </a:pPr>
            <a:r>
              <a:rPr lang="en-GB" dirty="0" smtClean="0"/>
              <a:t>When get to the errors, was it less than 20%? You got at least 4 answers right for every incorrect answer?</a:t>
            </a:r>
          </a:p>
          <a:p>
            <a:pPr fontAlgn="auto">
              <a:spcBef>
                <a:spcPts val="0"/>
              </a:spcBef>
              <a:spcAft>
                <a:spcPts val="0"/>
              </a:spcAft>
              <a:defRPr/>
            </a:pPr>
            <a:r>
              <a:rPr lang="en-GB" dirty="0" smtClean="0"/>
              <a:t>when get to this bit about effect of prior knowledge – get them to look at what they said in the starter in comparison to their answer for the office (2) – did they also identify more items in the ‘experiment’ than they did in the starter? Did their episodic memory enhance their semantic memory? If not – why might this have been the case?</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408295-85A6-4A41-8258-449F311B0972}" type="slidenum">
              <a:rPr lang="en-GB">
                <a:cs typeface="Arial" charset="0"/>
              </a:rPr>
              <a:pPr fontAlgn="base">
                <a:spcBef>
                  <a:spcPct val="0"/>
                </a:spcBef>
                <a:spcAft>
                  <a:spcPct val="0"/>
                </a:spcAft>
              </a:pPr>
              <a:t>36</a:t>
            </a:fld>
            <a:endParaRPr lang="en-GB">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They will have done a few of these – so have left most of it blank for them to do.</a:t>
            </a:r>
          </a:p>
          <a:p>
            <a:pPr>
              <a:spcBef>
                <a:spcPct val="0"/>
              </a:spcBef>
            </a:pPr>
            <a:endParaRPr lang="en-GB" smtClean="0"/>
          </a:p>
          <a:p>
            <a:pPr>
              <a:spcBef>
                <a:spcPct val="0"/>
              </a:spcBef>
            </a:pPr>
            <a:r>
              <a:rPr lang="en-GB" smtClean="0"/>
              <a:t>When evaluating – only include standardised procedure in the reliability section.</a:t>
            </a:r>
          </a:p>
          <a:p>
            <a:pPr>
              <a:spcBef>
                <a:spcPct val="0"/>
              </a:spcBef>
            </a:pPr>
            <a:r>
              <a:rPr lang="en-GB" smtClean="0"/>
              <a:t>The notes make reference to ecological validity – remember that means mundane realism because generalisability has already been extracted.</a:t>
            </a:r>
          </a:p>
          <a:p>
            <a:pPr>
              <a:spcBef>
                <a:spcPct val="0"/>
              </a:spcBef>
            </a:pPr>
            <a:r>
              <a:rPr lang="en-GB" smtClean="0"/>
              <a:t>Will also need to extract internal validity.</a:t>
            </a:r>
          </a:p>
          <a:p>
            <a:pPr>
              <a:spcBef>
                <a:spcPct val="0"/>
              </a:spcBef>
              <a:buFont typeface="Wingdings" pitchFamily="2" charset="2"/>
              <a:buChar char="J"/>
            </a:pPr>
            <a:r>
              <a:rPr lang="en-GB" smtClean="0">
                <a:sym typeface="Wingdings" pitchFamily="2" charset="2"/>
              </a:rPr>
              <a:t>High internal validity</a:t>
            </a:r>
          </a:p>
          <a:p>
            <a:pPr>
              <a:spcBef>
                <a:spcPct val="0"/>
              </a:spcBef>
              <a:buFont typeface="Wingdings" pitchFamily="2" charset="2"/>
              <a:buNone/>
            </a:pPr>
            <a:r>
              <a:rPr lang="en-GB" smtClean="0">
                <a:sym typeface="Wingdings" pitchFamily="2" charset="2"/>
              </a:rPr>
              <a:t>There was a clear IV (length of time that Ps saw each scene for) &amp; DV (how many correct answers they got). In addition </a:t>
            </a:r>
            <a:r>
              <a:rPr lang="en-GB" smtClean="0"/>
              <a:t>there was an attempt to control potential extraneous variables (e.g. In order to prevent interference participants only viewed one image from each of the 5 scenes rather than multiple images from the same scene; in order to control for potential practise and order effects, participants were randomly allocated to one of the time ordering sequences and there was counterbalancing of the IV manipulations).</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9D59EE-6DF0-4371-A93D-98C0FBC3DF8F}" type="slidenum">
              <a:rPr lang="en-GB">
                <a:cs typeface="Arial" charset="0"/>
              </a:rPr>
              <a:pPr fontAlgn="base">
                <a:spcBef>
                  <a:spcPct val="0"/>
                </a:spcBef>
                <a:spcAft>
                  <a:spcPct val="0"/>
                </a:spcAft>
              </a:pPr>
              <a:t>37</a:t>
            </a:fld>
            <a:endParaRPr lang="en-GB">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What do you notice?? We CHOSE this study T/F it can’t be named specifically </a:t>
            </a:r>
            <a:r>
              <a:rPr lang="en-GB" smtClean="0">
                <a:sym typeface="Wingdings" pitchFamily="2" charset="2"/>
              </a:rPr>
              <a:t></a:t>
            </a:r>
          </a:p>
          <a:p>
            <a:pPr>
              <a:spcBef>
                <a:spcPct val="0"/>
              </a:spcBef>
            </a:pPr>
            <a:endParaRPr lang="en-GB" smtClean="0">
              <a:sym typeface="Wingdings" pitchFamily="2" charset="2"/>
            </a:endParaRP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F13E62-15B7-431D-BAC2-2191BECF5D97}" type="slidenum">
              <a:rPr lang="en-GB">
                <a:cs typeface="Arial" charset="0"/>
              </a:rPr>
              <a:pPr fontAlgn="base">
                <a:spcBef>
                  <a:spcPct val="0"/>
                </a:spcBef>
                <a:spcAft>
                  <a:spcPct val="0"/>
                </a:spcAft>
              </a:pPr>
              <a:t>38</a:t>
            </a:fld>
            <a:endParaRPr lang="en-GB">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Give the students 6 minutes to do this.</a:t>
            </a: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965F01-F63D-472B-9481-4A9A8CBBF2FC}" type="slidenum">
              <a:rPr lang="en-GB">
                <a:cs typeface="Arial" charset="0"/>
              </a:rPr>
              <a:pPr fontAlgn="base">
                <a:spcBef>
                  <a:spcPct val="0"/>
                </a:spcBef>
                <a:spcAft>
                  <a:spcPct val="0"/>
                </a:spcAft>
              </a:pPr>
              <a:t>39</a:t>
            </a:fld>
            <a:endParaRPr lang="en-GB">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Complete this A3 page about yourself ready for Friday’s lesson (when we look at individual differences).</a:t>
            </a: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581268-2AD2-4D12-98FB-6D8C01D0CF7C}" type="slidenum">
              <a:rPr lang="en-GB">
                <a:cs typeface="Arial" charset="0"/>
              </a:rPr>
              <a:pPr fontAlgn="base">
                <a:spcBef>
                  <a:spcPct val="0"/>
                </a:spcBef>
                <a:spcAft>
                  <a:spcPct val="0"/>
                </a:spcAft>
              </a:pPr>
              <a:t>41</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Cover fixed features first, then variable features second. (could just put a V/F afterwards – they can colour code – too much hassle for me to do that).</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21973A-C711-484E-8FFD-640526FBAE76}" type="slidenum">
              <a:rPr lang="en-GB">
                <a:cs typeface="Arial" charset="0"/>
              </a:rPr>
              <a:pPr fontAlgn="base">
                <a:spcBef>
                  <a:spcPct val="0"/>
                </a:spcBef>
                <a:spcAft>
                  <a:spcPct val="0"/>
                </a:spcAft>
              </a:pPr>
              <a:t>4</a:t>
            </a:fld>
            <a:endParaRPr lang="en-GB">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Got your Baddeley briefs.</a:t>
            </a:r>
          </a:p>
          <a:p>
            <a:pPr>
              <a:spcBef>
                <a:spcPct val="0"/>
              </a:spcBef>
            </a:pPr>
            <a:r>
              <a:rPr lang="en-GB" smtClean="0"/>
              <a:t>Now I want Steyvers &amp; Hemmer briefs.</a:t>
            </a:r>
          </a:p>
          <a:p>
            <a:pPr>
              <a:spcBef>
                <a:spcPct val="0"/>
              </a:spcBef>
            </a:pPr>
            <a:r>
              <a:rPr lang="en-GB" smtClean="0"/>
              <a:t>Last time – you tended to copy out your notes &amp; then stop when you got to your word count... Only include important points. Process it at a deeper, semantic level &amp; it will stay in LTM </a:t>
            </a:r>
            <a:r>
              <a:rPr lang="en-GB" smtClean="0">
                <a:sym typeface="Wingdings" pitchFamily="2" charset="2"/>
              </a:rPr>
              <a:t></a:t>
            </a:r>
            <a:endParaRPr lang="en-GB"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58C73D-D735-4086-B04D-6A7E97403F2D}" type="slidenum">
              <a:rPr lang="en-GB">
                <a:cs typeface="Arial" charset="0"/>
              </a:rPr>
              <a:pPr fontAlgn="base">
                <a:spcBef>
                  <a:spcPct val="0"/>
                </a:spcBef>
                <a:spcAft>
                  <a:spcPct val="0"/>
                </a:spcAft>
              </a:pPr>
              <a:t>42</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 will read through the words, then they will have a minute to recall them (order doesn’t matter for the purpose of this experiment).</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EF6CC-76CC-4B77-BC47-A6E97FB3DC97}" type="slidenum">
              <a:rPr lang="en-GB">
                <a:cs typeface="Arial" charset="0"/>
              </a:rPr>
              <a:pPr fontAlgn="base">
                <a:spcBef>
                  <a:spcPct val="0"/>
                </a:spcBef>
                <a:spcAft>
                  <a:spcPct val="0"/>
                </a:spcAft>
              </a:pPr>
              <a:t>6</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is to show that your memory for items is not necessarily accurate – it is not a faithful record of what happened. Rather, it is a reconstruction of what you think happened (schema theory – activated your schema for sweet things).</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3ACC68-B675-481B-BA7B-ECEBCFD04DA9}" type="slidenum">
              <a:rPr lang="en-GB">
                <a:cs typeface="Arial" charset="0"/>
              </a:rPr>
              <a:pPr fontAlgn="base">
                <a:spcBef>
                  <a:spcPct val="0"/>
                </a:spcBef>
                <a:spcAft>
                  <a:spcPct val="0"/>
                </a:spcAft>
              </a:pPr>
              <a:t>8</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Justice scales – Old Bailey – London (Highest court)</a:t>
            </a:r>
          </a:p>
          <a:p>
            <a:pPr>
              <a:spcBef>
                <a:spcPct val="0"/>
              </a:spcBef>
            </a:pPr>
            <a:r>
              <a:rPr lang="en-GB" smtClean="0"/>
              <a:t>Police</a:t>
            </a:r>
          </a:p>
          <a:p>
            <a:pPr>
              <a:spcBef>
                <a:spcPct val="0"/>
              </a:spcBef>
            </a:pPr>
            <a:r>
              <a:rPr lang="en-GB" smtClean="0"/>
              <a:t>Judges</a:t>
            </a:r>
          </a:p>
          <a:p>
            <a:pPr>
              <a:spcBef>
                <a:spcPct val="0"/>
              </a:spcBef>
            </a:pPr>
            <a:r>
              <a:rPr lang="en-GB" smtClean="0"/>
              <a:t>want accurate testimonies from eyewitnesses (people who have seen crimes) in order to bring about justice – real criminal gets convicted and a genuinely innocent person doesn’t get punished.</a:t>
            </a:r>
          </a:p>
          <a:p>
            <a:pPr>
              <a:spcBef>
                <a:spcPct val="0"/>
              </a:spcBef>
            </a:pPr>
            <a:endParaRPr lang="en-GB" smtClean="0"/>
          </a:p>
          <a:p>
            <a:pPr>
              <a:spcBef>
                <a:spcPct val="0"/>
              </a:spcBef>
            </a:pPr>
            <a:r>
              <a:rPr lang="en-GB" smtClean="0"/>
              <a:t>From our previous little experiment – it seems that our memory isn’t very good. But that was memory for words – eyewitnesses don’t often see words, they see scenes (T/F our little experiment lacks mundane realism). So… I’m going to show you a picture of a scene on the next slide for 35 seconds, and I am going to ask you questions about it afterwards.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110CD3-EE9E-4EBD-B5B8-7FF76B8F1078}" type="slidenum">
              <a:rPr lang="en-GB">
                <a:cs typeface="Arial" charset="0"/>
              </a:rPr>
              <a:pPr fontAlgn="base">
                <a:spcBef>
                  <a:spcPct val="0"/>
                </a:spcBef>
                <a:spcAft>
                  <a:spcPct val="0"/>
                </a:spcAft>
              </a:pPr>
              <a:t>9</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They don’t normally look and remember lists of words – so it lacks mundane realism.</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3CC48C-C8E0-4CFC-9D4F-2A1802A4AC76}" type="slidenum">
              <a:rPr lang="en-GB">
                <a:cs typeface="Arial" charset="0"/>
              </a:rPr>
              <a:pPr fontAlgn="base">
                <a:spcBef>
                  <a:spcPct val="0"/>
                </a:spcBef>
                <a:spcAft>
                  <a:spcPct val="0"/>
                </a:spcAft>
              </a:pPr>
              <a:t>11</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Will you make a good eyewitness???</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0EE927-E13A-48BC-B2A8-5337A68BA79E}" type="slidenum">
              <a:rPr lang="en-GB">
                <a:cs typeface="Arial" charset="0"/>
              </a:rPr>
              <a:pPr fontAlgn="base">
                <a:spcBef>
                  <a:spcPct val="0"/>
                </a:spcBef>
                <a:spcAft>
                  <a:spcPct val="0"/>
                </a:spcAft>
              </a:pPr>
              <a:t>12</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Look at this graduate student’s office.</a:t>
            </a:r>
          </a:p>
          <a:p>
            <a:pPr>
              <a:spcBef>
                <a:spcPct val="0"/>
              </a:spcBef>
            </a:pPr>
            <a:r>
              <a:rPr lang="en-GB" smtClean="0"/>
              <a:t>(Includes some unexpected items – e.g. Skull &amp; misses other expected items – e.g. Books)</a:t>
            </a:r>
          </a:p>
          <a:p>
            <a:pPr>
              <a:spcBef>
                <a:spcPct val="0"/>
              </a:spcBef>
            </a:pPr>
            <a:r>
              <a:rPr lang="en-GB" smtClean="0"/>
              <a:t>Look at this image for 35 seconds.</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E5FF4A-0C06-450C-BF5C-C3D5FDDDF384}" type="slidenum">
              <a:rPr lang="en-GB">
                <a:cs typeface="Arial" charset="0"/>
              </a:rPr>
              <a:pPr fontAlgn="base">
                <a:spcBef>
                  <a:spcPct val="0"/>
                </a:spcBef>
                <a:spcAft>
                  <a:spcPct val="0"/>
                </a:spcAft>
              </a:pPr>
              <a:t>13</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F27FB3A-83A2-4103-AEF4-AEAC4126FE80}" type="datetimeFigureOut">
              <a:rPr lang="en-GB"/>
              <a:pPr>
                <a:defRPr/>
              </a:pPr>
              <a:t>01/02/2016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20C5548-DA37-4D05-B82A-EC2A5652DC3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113649B-683E-4DDF-95FD-330B49B5222E}" type="datetimeFigureOut">
              <a:rPr lang="en-GB"/>
              <a:pPr>
                <a:defRPr/>
              </a:pPr>
              <a:t>01/02/2016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71A9FC3-FF3F-46F1-8318-80516DA263B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C92364-0523-447C-8C70-AC49A40BFBAB}" type="datetimeFigureOut">
              <a:rPr lang="en-GB"/>
              <a:pPr>
                <a:defRPr/>
              </a:pPr>
              <a:t>01/02/2016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ECE8D1F-5F22-4CB5-90F7-3B55CF7B49B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1636981-D1A3-4265-9301-18E58C627E71}" type="datetimeFigureOut">
              <a:rPr lang="en-GB"/>
              <a:pPr>
                <a:defRPr/>
              </a:pPr>
              <a:t>01/02/2016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4C9172-03CB-4B6B-AEA8-FDA99789F1B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59DA56-DDC6-4E08-AA3D-9292F7502A44}" type="datetimeFigureOut">
              <a:rPr lang="en-GB"/>
              <a:pPr>
                <a:defRPr/>
              </a:pPr>
              <a:t>01/02/2016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D514016-F979-4616-886B-EB55D9B030C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61117C0-73E4-4A2A-91E1-AAA9F8C9F36F}" type="datetimeFigureOut">
              <a:rPr lang="en-GB"/>
              <a:pPr>
                <a:defRPr/>
              </a:pPr>
              <a:t>01/02/2016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8E3F755-A549-4AF0-9042-7DE0DDB291F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EC38EF0-7851-41A6-B5E5-64993874BA26}" type="datetimeFigureOut">
              <a:rPr lang="en-GB"/>
              <a:pPr>
                <a:defRPr/>
              </a:pPr>
              <a:t>01/02/2016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ECA50C2-70AB-433E-8774-FB548365322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08B4DA7-957A-4E0F-85C6-7722D74C1459}" type="datetimeFigureOut">
              <a:rPr lang="en-GB"/>
              <a:pPr>
                <a:defRPr/>
              </a:pPr>
              <a:t>01/02/2016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9B28984-A79C-4CF7-95F4-10261A5D795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E38F55-C785-4A12-9772-02E72B4DC20D}" type="datetimeFigureOut">
              <a:rPr lang="en-GB"/>
              <a:pPr>
                <a:defRPr/>
              </a:pPr>
              <a:t>01/02/2016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5A3E47B-8605-4A70-A548-A0BD3D7516F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9AA890-738B-409C-8DDB-A0DD6D6E06B4}" type="datetimeFigureOut">
              <a:rPr lang="en-GB"/>
              <a:pPr>
                <a:defRPr/>
              </a:pPr>
              <a:t>01/02/2016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0DFFD5-9AC7-4FFC-8B5B-71DF4DE648C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88FB13-DFC0-4DB3-A194-27A3CEBA9FD3}" type="datetimeFigureOut">
              <a:rPr lang="en-GB"/>
              <a:pPr>
                <a:defRPr/>
              </a:pPr>
              <a:t>01/02/2016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50CB048-1069-4DFD-97D4-DFBCF791481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3EE9F01-FF97-4457-9A76-A972438FCAC0}" type="datetimeFigureOut">
              <a:rPr lang="en-GB"/>
              <a:pPr>
                <a:defRPr/>
              </a:pPr>
              <a:t>01/02/2016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DE119A6-507E-4BBB-BDF0-F1FBAB87BF0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6"/>
          <p:cNvSpPr>
            <a:spLocks noGrp="1"/>
          </p:cNvSpPr>
          <p:nvPr>
            <p:ph type="title"/>
          </p:nvPr>
        </p:nvSpPr>
        <p:spPr/>
        <p:txBody>
          <a:bodyPr/>
          <a:lstStyle/>
          <a:p>
            <a:endParaRPr lang="en-GB" smtClean="0"/>
          </a:p>
        </p:txBody>
      </p:sp>
      <p:sp>
        <p:nvSpPr>
          <p:cNvPr id="15362" name="Content Placeholder 7"/>
          <p:cNvSpPr>
            <a:spLocks noGrp="1"/>
          </p:cNvSpPr>
          <p:nvPr>
            <p:ph idx="1"/>
          </p:nvPr>
        </p:nvSpPr>
        <p:spPr/>
        <p:txBody>
          <a:bodyPr/>
          <a:lstStyle/>
          <a:p>
            <a:endParaRPr lang="en-GB" smtClean="0"/>
          </a:p>
        </p:txBody>
      </p:sp>
      <p:pic>
        <p:nvPicPr>
          <p:cNvPr id="15363" name="Picture 1"/>
          <p:cNvPicPr>
            <a:picLocks noChangeAspect="1" noChangeArrowheads="1"/>
          </p:cNvPicPr>
          <p:nvPr/>
        </p:nvPicPr>
        <p:blipFill>
          <a:blip r:embed="rId3"/>
          <a:srcRect l="19159" t="20160" r="18892" b="9280"/>
          <a:stretch>
            <a:fillRect/>
          </a:stretch>
        </p:blipFill>
        <p:spPr bwMode="auto">
          <a:xfrm>
            <a:off x="0" y="231775"/>
            <a:ext cx="9144000" cy="651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endParaRPr lang="en-GB" smtClean="0"/>
          </a:p>
        </p:txBody>
      </p:sp>
      <p:pic>
        <p:nvPicPr>
          <p:cNvPr id="4" name="Shape">
            <a:hlinkClick r:id="" action="ppaction://media"/>
          </p:cNvPr>
          <p:cNvPicPr>
            <a:picLocks noGrp="1" noChangeAspect="1"/>
          </p:cNvPicPr>
          <p:nvPr>
            <p:ph idx="1"/>
            <a:videoFile r:link="rId1"/>
          </p:nvPr>
        </p:nvPicPr>
        <p:blipFill>
          <a:blip r:embed="rId3"/>
          <a:srcRect/>
          <a:stretch>
            <a:fillRect/>
          </a:stretch>
        </p:blipFill>
        <p:spPr>
          <a:xfrm>
            <a:off x="1554163" y="863600"/>
            <a:ext cx="6035675"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GB" smtClean="0"/>
              <a:t>But…</a:t>
            </a:r>
          </a:p>
        </p:txBody>
      </p:sp>
      <p:sp>
        <p:nvSpPr>
          <p:cNvPr id="31746" name="Content Placeholder 2"/>
          <p:cNvSpPr>
            <a:spLocks noGrp="1"/>
          </p:cNvSpPr>
          <p:nvPr>
            <p:ph idx="1"/>
          </p:nvPr>
        </p:nvSpPr>
        <p:spPr/>
        <p:txBody>
          <a:bodyPr/>
          <a:lstStyle/>
          <a:p>
            <a:r>
              <a:rPr lang="en-GB" smtClean="0"/>
              <a:t>Why might our little (sweet) experiment been unrepresentative of what real eyewitnesses have to do?</a:t>
            </a:r>
          </a:p>
        </p:txBody>
      </p:sp>
      <p:sp>
        <p:nvSpPr>
          <p:cNvPr id="31747" name="AutoShape 2" descr="http://images.clipartpanda.com/person-thinking-clipart-thinking.sv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sp>
        <p:nvSpPr>
          <p:cNvPr id="31748" name="AutoShape 4" descr="https://sarahjukes.files.wordpress.com/2014/07/independent-thinking-step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pic>
        <p:nvPicPr>
          <p:cNvPr id="31749" name="Picture 5" descr="independent-thinking-steps.jpg"/>
          <p:cNvPicPr>
            <a:picLocks noChangeAspect="1"/>
          </p:cNvPicPr>
          <p:nvPr/>
        </p:nvPicPr>
        <p:blipFill>
          <a:blip r:embed="rId3"/>
          <a:srcRect/>
          <a:stretch>
            <a:fillRect/>
          </a:stretch>
        </p:blipFill>
        <p:spPr bwMode="auto">
          <a:xfrm>
            <a:off x="2195513" y="3213100"/>
            <a:ext cx="496887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smtClean="0"/>
              <a:t>So…</a:t>
            </a:r>
          </a:p>
        </p:txBody>
      </p:sp>
      <p:sp>
        <p:nvSpPr>
          <p:cNvPr id="33794" name="Content Placeholder 2"/>
          <p:cNvSpPr>
            <a:spLocks noGrp="1"/>
          </p:cNvSpPr>
          <p:nvPr>
            <p:ph idx="1"/>
          </p:nvPr>
        </p:nvSpPr>
        <p:spPr/>
        <p:txBody>
          <a:bodyPr/>
          <a:lstStyle/>
          <a:p>
            <a:r>
              <a:rPr lang="en-GB" smtClean="0"/>
              <a:t>I’m going to show you a picture of a scene on the next slide for 35 seconds; you need to remember this scene.</a:t>
            </a:r>
          </a:p>
          <a:p>
            <a:endParaRPr lang="en-GB" smtClean="0"/>
          </a:p>
          <a:p>
            <a:r>
              <a:rPr lang="en-GB" smtClean="0"/>
              <a:t>Pay attention!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endParaRPr lang="en-GB" smtClean="0"/>
          </a:p>
        </p:txBody>
      </p:sp>
      <p:sp>
        <p:nvSpPr>
          <p:cNvPr id="35842" name="Content Placeholder 2"/>
          <p:cNvSpPr>
            <a:spLocks noGrp="1"/>
          </p:cNvSpPr>
          <p:nvPr>
            <p:ph sz="half" idx="1"/>
          </p:nvPr>
        </p:nvSpPr>
        <p:spPr/>
        <p:txBody>
          <a:bodyPr/>
          <a:lstStyle/>
          <a:p>
            <a:endParaRPr lang="en-GB" smtClean="0"/>
          </a:p>
        </p:txBody>
      </p:sp>
      <p:sp>
        <p:nvSpPr>
          <p:cNvPr id="35843" name="Content Placeholder 3"/>
          <p:cNvSpPr>
            <a:spLocks noGrp="1"/>
          </p:cNvSpPr>
          <p:nvPr>
            <p:ph sz="half" idx="2"/>
          </p:nvPr>
        </p:nvSpPr>
        <p:spPr/>
        <p:txBody>
          <a:bodyPr/>
          <a:lstStyle/>
          <a:p>
            <a:endParaRPr lang="en-GB" smtClean="0"/>
          </a:p>
        </p:txBody>
      </p:sp>
      <p:pic>
        <p:nvPicPr>
          <p:cNvPr id="35844" name="Picture 2" descr="http://internal.psychology.illinois.edu/~wbrewer/pix/office.jpeg"/>
          <p:cNvPicPr>
            <a:picLocks noChangeAspect="1" noChangeArrowheads="1"/>
          </p:cNvPicPr>
          <p:nvPr/>
        </p:nvPicPr>
        <p:blipFill>
          <a:blip r:embed="rId3"/>
          <a:srcRect/>
          <a:stretch>
            <a:fillRect/>
          </a:stretch>
        </p:blipFill>
        <p:spPr bwMode="auto">
          <a:xfrm>
            <a:off x="1042988" y="0"/>
            <a:ext cx="6573837"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lstStyle/>
          <a:p>
            <a:r>
              <a:rPr lang="en-GB" smtClean="0"/>
              <a:t>Now...</a:t>
            </a:r>
          </a:p>
        </p:txBody>
      </p:sp>
      <p:sp>
        <p:nvSpPr>
          <p:cNvPr id="37890" name="Content Placeholder 5"/>
          <p:cNvSpPr>
            <a:spLocks noGrp="1"/>
          </p:cNvSpPr>
          <p:nvPr>
            <p:ph idx="1"/>
          </p:nvPr>
        </p:nvSpPr>
        <p:spPr/>
        <p:txBody>
          <a:bodyPr/>
          <a:lstStyle/>
          <a:p>
            <a:r>
              <a:rPr lang="en-GB" smtClean="0"/>
              <a:t>On your scrap piece of paper, write down as many items from the room as you can.</a:t>
            </a:r>
          </a:p>
        </p:txBody>
      </p:sp>
      <p:pic>
        <p:nvPicPr>
          <p:cNvPr id="37891" name="Picture 2" descr="http://jeannekolenda.com/wp-content/uploads/2011/01/Writing_12.jpg"/>
          <p:cNvPicPr>
            <a:picLocks noChangeAspect="1" noChangeArrowheads="1"/>
          </p:cNvPicPr>
          <p:nvPr/>
        </p:nvPicPr>
        <p:blipFill>
          <a:blip r:embed="rId2"/>
          <a:srcRect/>
          <a:stretch>
            <a:fillRect/>
          </a:stretch>
        </p:blipFill>
        <p:spPr bwMode="auto">
          <a:xfrm>
            <a:off x="2286000" y="2636838"/>
            <a:ext cx="4662488"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smtClean="0"/>
              <a:t>Answers</a:t>
            </a:r>
          </a:p>
        </p:txBody>
      </p:sp>
      <p:sp>
        <p:nvSpPr>
          <p:cNvPr id="6" name="Content Placeholder 5"/>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GB" dirty="0"/>
              <a:t>A total list of the objects in the room can be found on Moodle, in the Brewer &amp; </a:t>
            </a:r>
            <a:r>
              <a:rPr lang="en-GB" dirty="0" err="1"/>
              <a:t>Treyens</a:t>
            </a:r>
            <a:r>
              <a:rPr lang="en-GB" dirty="0"/>
              <a:t> (1981) article.</a:t>
            </a:r>
          </a:p>
          <a:p>
            <a:pPr fontAlgn="auto">
              <a:spcAft>
                <a:spcPts val="0"/>
              </a:spcAft>
              <a:buFont typeface="Arial" pitchFamily="34" charset="0"/>
              <a:buChar char="•"/>
              <a:defRPr/>
            </a:pPr>
            <a:endParaRPr lang="en-GB" dirty="0"/>
          </a:p>
          <a:p>
            <a:pPr fontAlgn="auto">
              <a:spcAft>
                <a:spcPts val="0"/>
              </a:spcAft>
              <a:buFont typeface="Arial" pitchFamily="34" charset="0"/>
              <a:buChar char="•"/>
              <a:defRPr/>
            </a:pPr>
            <a:r>
              <a:rPr lang="en-GB" dirty="0" smtClean="0"/>
              <a:t>Did you see the skull? There was one!</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Did you recall having seen books? Filing cabinets? Coffee cup? Pens? Window? Curtains? Ball? Lamp? Pencils? Telephone? There weren’t any!</a:t>
            </a:r>
          </a:p>
          <a:p>
            <a:pPr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t>But…</a:t>
            </a:r>
          </a:p>
        </p:txBody>
      </p:sp>
      <p:sp>
        <p:nvSpPr>
          <p:cNvPr id="40962" name="Content Placeholder 2"/>
          <p:cNvSpPr>
            <a:spLocks noGrp="1"/>
          </p:cNvSpPr>
          <p:nvPr>
            <p:ph idx="1"/>
          </p:nvPr>
        </p:nvSpPr>
        <p:spPr/>
        <p:txBody>
          <a:bodyPr/>
          <a:lstStyle/>
          <a:p>
            <a:r>
              <a:rPr lang="en-GB" smtClean="0"/>
              <a:t>Why might Brewer &amp; Treyens’ (1981) experiment not be representative of how our memory really works in everyday life?</a:t>
            </a:r>
          </a:p>
          <a:p>
            <a:endParaRPr lang="en-GB" smtClean="0"/>
          </a:p>
        </p:txBody>
      </p:sp>
      <p:pic>
        <p:nvPicPr>
          <p:cNvPr id="40963" name="Picture 2" descr="http://wallpaperswide.com/download/thoughtful_gorilla_bw-wallpaper-1280x768.jpg"/>
          <p:cNvPicPr>
            <a:picLocks noChangeAspect="1" noChangeArrowheads="1"/>
          </p:cNvPicPr>
          <p:nvPr/>
        </p:nvPicPr>
        <p:blipFill>
          <a:blip r:embed="rId3"/>
          <a:srcRect/>
          <a:stretch>
            <a:fillRect/>
          </a:stretch>
        </p:blipFill>
        <p:spPr bwMode="auto">
          <a:xfrm>
            <a:off x="2843213" y="3573463"/>
            <a:ext cx="432117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smtClean="0"/>
              <a:t>So…</a:t>
            </a:r>
          </a:p>
        </p:txBody>
      </p:sp>
      <p:sp>
        <p:nvSpPr>
          <p:cNvPr id="43010" name="Content Placeholder 2"/>
          <p:cNvSpPr>
            <a:spLocks noGrp="1"/>
          </p:cNvSpPr>
          <p:nvPr>
            <p:ph idx="1"/>
          </p:nvPr>
        </p:nvSpPr>
        <p:spPr/>
        <p:txBody>
          <a:bodyPr/>
          <a:lstStyle/>
          <a:p>
            <a:r>
              <a:rPr lang="en-GB" smtClean="0"/>
              <a:t>Steyvens &amp; Hemmer (2012) decided to do a study with higher ecological validity (higher mundane realism) so see whether our memory for real scenes is any good (or not!).</a:t>
            </a:r>
          </a:p>
        </p:txBody>
      </p:sp>
      <p:pic>
        <p:nvPicPr>
          <p:cNvPr id="43011" name="Picture 2" descr="http://ladiesloot.com/wp-content/uploads/2015/05/smiley-face-1-4-15.png"/>
          <p:cNvPicPr>
            <a:picLocks noChangeAspect="1" noChangeArrowheads="1"/>
          </p:cNvPicPr>
          <p:nvPr/>
        </p:nvPicPr>
        <p:blipFill>
          <a:blip r:embed="rId2"/>
          <a:srcRect/>
          <a:stretch>
            <a:fillRect/>
          </a:stretch>
        </p:blipFill>
        <p:spPr bwMode="auto">
          <a:xfrm>
            <a:off x="3635375" y="4292600"/>
            <a:ext cx="2278063" cy="227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ctrTitle"/>
          </p:nvPr>
        </p:nvSpPr>
        <p:spPr>
          <a:xfrm>
            <a:off x="611188" y="404813"/>
            <a:ext cx="7772400" cy="1470025"/>
          </a:xfrm>
        </p:spPr>
        <p:txBody>
          <a:bodyPr/>
          <a:lstStyle/>
          <a:p>
            <a:r>
              <a:rPr lang="en-GB" smtClean="0"/>
              <a:t>Key Contemporary Study: Steyvers &amp; Hemmer (2012)</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GB"/>
          </a:p>
        </p:txBody>
      </p:sp>
      <p:pic>
        <p:nvPicPr>
          <p:cNvPr id="44035" name="Picture 3"/>
          <p:cNvPicPr>
            <a:picLocks noChangeAspect="1"/>
          </p:cNvPicPr>
          <p:nvPr/>
        </p:nvPicPr>
        <p:blipFill>
          <a:blip r:embed="rId3"/>
          <a:srcRect/>
          <a:stretch>
            <a:fillRect/>
          </a:stretch>
        </p:blipFill>
        <p:spPr bwMode="auto">
          <a:xfrm>
            <a:off x="1908175" y="2492375"/>
            <a:ext cx="2178050" cy="2460625"/>
          </a:xfrm>
          <a:prstGeom prst="rect">
            <a:avLst/>
          </a:prstGeom>
          <a:noFill/>
          <a:ln w="9525">
            <a:noFill/>
            <a:miter lim="800000"/>
            <a:headEnd/>
            <a:tailEnd/>
          </a:ln>
        </p:spPr>
      </p:pic>
      <p:pic>
        <p:nvPicPr>
          <p:cNvPr id="44036" name="Picture 4"/>
          <p:cNvPicPr>
            <a:picLocks noChangeAspect="1"/>
          </p:cNvPicPr>
          <p:nvPr/>
        </p:nvPicPr>
        <p:blipFill>
          <a:blip r:embed="rId4"/>
          <a:srcRect/>
          <a:stretch>
            <a:fillRect/>
          </a:stretch>
        </p:blipFill>
        <p:spPr bwMode="auto">
          <a:xfrm>
            <a:off x="4859338" y="2492375"/>
            <a:ext cx="1754187"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GB" smtClean="0"/>
              <a:t>Instructions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GB" dirty="0" smtClean="0"/>
              <a:t>I am going to show you a series of images.</a:t>
            </a:r>
          </a:p>
          <a:p>
            <a:pPr fontAlgn="auto">
              <a:spcAft>
                <a:spcPts val="0"/>
              </a:spcAft>
              <a:buFont typeface="Arial" pitchFamily="34" charset="0"/>
              <a:buChar char="•"/>
              <a:defRPr/>
            </a:pPr>
            <a:r>
              <a:rPr lang="en-GB" dirty="0" smtClean="0"/>
              <a:t>After I have shown each image you will have time to write down the items you saw in each image.</a:t>
            </a:r>
          </a:p>
          <a:p>
            <a:pPr fontAlgn="auto">
              <a:spcAft>
                <a:spcPts val="0"/>
              </a:spcAft>
              <a:buFont typeface="Arial" pitchFamily="34" charset="0"/>
              <a:buChar char="•"/>
              <a:defRPr/>
            </a:pPr>
            <a:r>
              <a:rPr lang="en-GB" dirty="0" smtClean="0"/>
              <a:t>Please put your pen down when you have finished writing.</a:t>
            </a:r>
          </a:p>
          <a:p>
            <a:pPr fontAlgn="auto">
              <a:spcAft>
                <a:spcPts val="0"/>
              </a:spcAft>
              <a:buFont typeface="Arial" pitchFamily="34" charset="0"/>
              <a:buChar char="•"/>
              <a:defRPr/>
            </a:pPr>
            <a:r>
              <a:rPr lang="en-GB" dirty="0" smtClean="0"/>
              <a:t>I will move on once the last person has put their pen down.</a:t>
            </a:r>
          </a:p>
          <a:p>
            <a:pPr fontAlgn="auto">
              <a:spcAft>
                <a:spcPts val="0"/>
              </a:spcAft>
              <a:buFont typeface="Arial" pitchFamily="34" charset="0"/>
              <a:buChar char="•"/>
              <a:defRPr/>
            </a:pPr>
            <a:r>
              <a:rPr lang="en-GB" dirty="0" smtClean="0"/>
              <a:t>Ready?!</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mtClean="0"/>
              <a:t>Learning Objectives</a:t>
            </a:r>
          </a:p>
        </p:txBody>
      </p:sp>
      <p:sp>
        <p:nvSpPr>
          <p:cNvPr id="17410" name="Content Placeholder 2"/>
          <p:cNvSpPr>
            <a:spLocks noGrp="1"/>
          </p:cNvSpPr>
          <p:nvPr>
            <p:ph idx="1"/>
          </p:nvPr>
        </p:nvSpPr>
        <p:spPr/>
        <p:txBody>
          <a:bodyPr/>
          <a:lstStyle/>
          <a:p>
            <a:r>
              <a:rPr lang="en-GB" smtClean="0"/>
              <a:t>To be able to describe Steyver &amp; Hemmer’s (2012) contemporary key study.</a:t>
            </a:r>
          </a:p>
          <a:p>
            <a:r>
              <a:rPr lang="en-GB" smtClean="0"/>
              <a:t>To be able to evaluate Steyver &amp; Hemmer’s (2012) contemporary key study.</a:t>
            </a:r>
          </a:p>
          <a:p>
            <a:r>
              <a:rPr lang="en-GB" smtClean="0"/>
              <a:t>To be able to answer exam questions about Steyver and Hemmer’s (2012) key study.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p:txBody>
          <a:bodyPr/>
          <a:lstStyle/>
          <a:p>
            <a:endParaRPr lang="en-GB" smtClean="0"/>
          </a:p>
        </p:txBody>
      </p:sp>
      <p:pic>
        <p:nvPicPr>
          <p:cNvPr id="48130" name="Picture 2" descr="http://www.homeini.com/wp-content/uploads/2014/01/dining-room-furniture-namesbernhardt-ashley-dining-room-furniture-sets-long-island-from-54wwgane.jpg"/>
          <p:cNvPicPr>
            <a:picLocks noChangeAspect="1" noChangeArrowheads="1"/>
          </p:cNvPicPr>
          <p:nvPr/>
        </p:nvPicPr>
        <p:blipFill>
          <a:blip r:embed="rId3"/>
          <a:srcRect/>
          <a:stretch>
            <a:fillRect/>
          </a:stretch>
        </p:blipFill>
        <p:spPr bwMode="auto">
          <a:xfrm>
            <a:off x="0" y="333375"/>
            <a:ext cx="9151938" cy="6191250"/>
          </a:xfrm>
          <a:prstGeom prst="rect">
            <a:avLst/>
          </a:prstGeom>
          <a:noFill/>
          <a:ln w="9525">
            <a:noFill/>
            <a:miter lim="800000"/>
            <a:headEnd/>
            <a:tailEnd/>
          </a:ln>
        </p:spPr>
      </p:pic>
      <p:sp>
        <p:nvSpPr>
          <p:cNvPr id="48131" name="Title 1"/>
          <p:cNvSpPr>
            <a:spLocks noGrp="1"/>
          </p:cNvSpPr>
          <p:nvPr>
            <p:ph type="title"/>
          </p:nvPr>
        </p:nvSpPr>
        <p:spPr>
          <a:xfrm>
            <a:off x="457200" y="274638"/>
            <a:ext cx="3827463" cy="1143000"/>
          </a:xfrm>
        </p:spPr>
        <p:txBody>
          <a:bodyPr/>
          <a:lstStyle/>
          <a:p>
            <a:r>
              <a:rPr lang="en-GB" b="1" smtClean="0">
                <a:solidFill>
                  <a:schemeClr val="bg1"/>
                </a:solidFill>
              </a:rPr>
              <a:t>1</a:t>
            </a:r>
            <a:r>
              <a:rPr lang="en-GB" smtClean="0"/>
              <a:t>.</a:t>
            </a:r>
          </a:p>
        </p:txBody>
      </p:sp>
    </p:spTree>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GB" smtClean="0"/>
              <a:t>1. Now...</a:t>
            </a:r>
          </a:p>
        </p:txBody>
      </p:sp>
      <p:sp>
        <p:nvSpPr>
          <p:cNvPr id="50178" name="Content Placeholder 2"/>
          <p:cNvSpPr>
            <a:spLocks noGrp="1"/>
          </p:cNvSpPr>
          <p:nvPr>
            <p:ph idx="1"/>
          </p:nvPr>
        </p:nvSpPr>
        <p:spPr/>
        <p:txBody>
          <a:bodyPr/>
          <a:lstStyle/>
          <a:p>
            <a:r>
              <a:rPr lang="en-GB" smtClean="0"/>
              <a:t>Write down every item that you remember from that scene.</a:t>
            </a:r>
          </a:p>
          <a:p>
            <a:endParaRPr lang="en-GB" smtClean="0"/>
          </a:p>
          <a:p>
            <a:r>
              <a:rPr lang="en-GB" smtClean="0"/>
              <a:t>Put your pen down when you have finished, so that I know I can move on.</a:t>
            </a:r>
          </a:p>
        </p:txBody>
      </p:sp>
      <p:pic>
        <p:nvPicPr>
          <p:cNvPr id="50179" name="Picture 2" descr="http://jeannekolenda.com/wp-content/uploads/2011/01/Writing_12.jpg"/>
          <p:cNvPicPr>
            <a:picLocks noChangeAspect="1" noChangeArrowheads="1"/>
          </p:cNvPicPr>
          <p:nvPr/>
        </p:nvPicPr>
        <p:blipFill>
          <a:blip r:embed="rId3"/>
          <a:srcRect/>
          <a:stretch>
            <a:fillRect/>
          </a:stretch>
        </p:blipFill>
        <p:spPr bwMode="auto">
          <a:xfrm>
            <a:off x="3779838" y="4652963"/>
            <a:ext cx="2070100"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p:cNvPicPr>
            <a:picLocks noChangeAspect="1" noChangeArrowheads="1"/>
          </p:cNvPicPr>
          <p:nvPr/>
        </p:nvPicPr>
        <p:blipFill>
          <a:blip r:embed="rId3"/>
          <a:srcRect l="11024" t="36121" r="45926" b="11801"/>
          <a:stretch>
            <a:fillRect/>
          </a:stretch>
        </p:blipFill>
        <p:spPr bwMode="auto">
          <a:xfrm>
            <a:off x="0" y="0"/>
            <a:ext cx="9144000" cy="6913563"/>
          </a:xfrm>
          <a:prstGeom prst="rect">
            <a:avLst/>
          </a:prstGeom>
          <a:noFill/>
          <a:ln w="9525">
            <a:noFill/>
            <a:miter lim="800000"/>
            <a:headEnd/>
            <a:tailEnd/>
          </a:ln>
        </p:spPr>
      </p:pic>
      <p:sp>
        <p:nvSpPr>
          <p:cNvPr id="52226" name="Title 5"/>
          <p:cNvSpPr>
            <a:spLocks noGrp="1"/>
          </p:cNvSpPr>
          <p:nvPr>
            <p:ph type="title"/>
          </p:nvPr>
        </p:nvSpPr>
        <p:spPr/>
        <p:txBody>
          <a:bodyPr/>
          <a:lstStyle/>
          <a:p>
            <a:r>
              <a:rPr lang="en-GB" b="1" smtClean="0"/>
              <a:t>   2.</a:t>
            </a:r>
          </a:p>
        </p:txBody>
      </p:sp>
      <p:sp>
        <p:nvSpPr>
          <p:cNvPr id="52227" name="Content Placeholder 6"/>
          <p:cNvSpPr>
            <a:spLocks noGrp="1"/>
          </p:cNvSpPr>
          <p:nvPr>
            <p:ph idx="1"/>
          </p:nvPr>
        </p:nvSpPr>
        <p:spPr/>
        <p:txBody>
          <a:bodyPr/>
          <a:lstStyle/>
          <a:p>
            <a:endParaRPr lang="en-GB" smtClean="0"/>
          </a:p>
        </p:txBody>
      </p:sp>
      <p:sp>
        <p:nvSpPr>
          <p:cNvPr id="52228" name="AutoShape 2" descr="http://enemyoftheaverage.files.wordpress.com/2012/03/img_0223.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spTree>
  </p:cSld>
  <p:clrMapOvr>
    <a:masterClrMapping/>
  </p:clrMapOvr>
  <p:transition advClick="0"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GB" smtClean="0"/>
              <a:t>2. Now...</a:t>
            </a:r>
          </a:p>
        </p:txBody>
      </p:sp>
      <p:sp>
        <p:nvSpPr>
          <p:cNvPr id="54274" name="Content Placeholder 2"/>
          <p:cNvSpPr>
            <a:spLocks noGrp="1"/>
          </p:cNvSpPr>
          <p:nvPr>
            <p:ph idx="1"/>
          </p:nvPr>
        </p:nvSpPr>
        <p:spPr/>
        <p:txBody>
          <a:bodyPr/>
          <a:lstStyle/>
          <a:p>
            <a:r>
              <a:rPr lang="en-GB" smtClean="0"/>
              <a:t>Write down every item that you remember from that scene.</a:t>
            </a:r>
          </a:p>
          <a:p>
            <a:endParaRPr lang="en-GB" smtClean="0"/>
          </a:p>
          <a:p>
            <a:r>
              <a:rPr lang="en-GB" smtClean="0"/>
              <a:t>Put your pen down when you have finished, so that I know I can move on.</a:t>
            </a:r>
          </a:p>
        </p:txBody>
      </p:sp>
      <p:pic>
        <p:nvPicPr>
          <p:cNvPr id="54275" name="Picture 2" descr="http://jeannekolenda.com/wp-content/uploads/2011/01/Writing_12.jpg"/>
          <p:cNvPicPr>
            <a:picLocks noChangeAspect="1" noChangeArrowheads="1"/>
          </p:cNvPicPr>
          <p:nvPr/>
        </p:nvPicPr>
        <p:blipFill>
          <a:blip r:embed="rId3"/>
          <a:srcRect/>
          <a:stretch>
            <a:fillRect/>
          </a:stretch>
        </p:blipFill>
        <p:spPr bwMode="auto">
          <a:xfrm>
            <a:off x="3779838" y="4652963"/>
            <a:ext cx="2070100"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smtClean="0"/>
              <a:t>3.</a:t>
            </a:r>
          </a:p>
        </p:txBody>
      </p:sp>
      <p:sp>
        <p:nvSpPr>
          <p:cNvPr id="56322" name="Content Placeholder 2"/>
          <p:cNvSpPr>
            <a:spLocks noGrp="1"/>
          </p:cNvSpPr>
          <p:nvPr>
            <p:ph idx="1"/>
          </p:nvPr>
        </p:nvSpPr>
        <p:spPr/>
        <p:txBody>
          <a:bodyPr/>
          <a:lstStyle/>
          <a:p>
            <a:endParaRPr lang="en-GB" smtClean="0"/>
          </a:p>
        </p:txBody>
      </p:sp>
      <p:pic>
        <p:nvPicPr>
          <p:cNvPr id="56323" name="Picture 2" descr="http://pineland.co.uk/hq-pi/wp-content/uploads/2013/01/Island-Style-Fitted-kitchen.jpg"/>
          <p:cNvPicPr>
            <a:picLocks noChangeAspect="1" noChangeArrowheads="1"/>
          </p:cNvPicPr>
          <p:nvPr/>
        </p:nvPicPr>
        <p:blipFill>
          <a:blip r:embed="rId3"/>
          <a:srcRect/>
          <a:stretch>
            <a:fillRect/>
          </a:stretch>
        </p:blipFill>
        <p:spPr bwMode="auto">
          <a:xfrm>
            <a:off x="34925" y="1700213"/>
            <a:ext cx="9096375" cy="5184775"/>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GB" smtClean="0"/>
              <a:t>3. Now...</a:t>
            </a:r>
          </a:p>
        </p:txBody>
      </p:sp>
      <p:sp>
        <p:nvSpPr>
          <p:cNvPr id="58370" name="Content Placeholder 2"/>
          <p:cNvSpPr>
            <a:spLocks noGrp="1"/>
          </p:cNvSpPr>
          <p:nvPr>
            <p:ph idx="1"/>
          </p:nvPr>
        </p:nvSpPr>
        <p:spPr/>
        <p:txBody>
          <a:bodyPr/>
          <a:lstStyle/>
          <a:p>
            <a:r>
              <a:rPr lang="en-GB" smtClean="0"/>
              <a:t>Write down every item that you remember from that scene.</a:t>
            </a:r>
          </a:p>
          <a:p>
            <a:endParaRPr lang="en-GB" smtClean="0"/>
          </a:p>
          <a:p>
            <a:r>
              <a:rPr lang="en-GB" smtClean="0"/>
              <a:t>Put your pen down when you have finished, so that I know I can move on.</a:t>
            </a:r>
          </a:p>
        </p:txBody>
      </p:sp>
      <p:pic>
        <p:nvPicPr>
          <p:cNvPr id="58371" name="Picture 2" descr="http://jeannekolenda.com/wp-content/uploads/2011/01/Writing_12.jpg"/>
          <p:cNvPicPr>
            <a:picLocks noChangeAspect="1" noChangeArrowheads="1"/>
          </p:cNvPicPr>
          <p:nvPr/>
        </p:nvPicPr>
        <p:blipFill>
          <a:blip r:embed="rId3"/>
          <a:srcRect/>
          <a:stretch>
            <a:fillRect/>
          </a:stretch>
        </p:blipFill>
        <p:spPr bwMode="auto">
          <a:xfrm>
            <a:off x="3779838" y="4652963"/>
            <a:ext cx="2070100"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GB" smtClean="0"/>
              <a:t>4.</a:t>
            </a:r>
          </a:p>
        </p:txBody>
      </p:sp>
      <p:sp>
        <p:nvSpPr>
          <p:cNvPr id="60418" name="Content Placeholder 2"/>
          <p:cNvSpPr>
            <a:spLocks noGrp="1"/>
          </p:cNvSpPr>
          <p:nvPr>
            <p:ph idx="1"/>
          </p:nvPr>
        </p:nvSpPr>
        <p:spPr/>
        <p:txBody>
          <a:bodyPr/>
          <a:lstStyle/>
          <a:p>
            <a:endParaRPr lang="en-GB" smtClean="0"/>
          </a:p>
        </p:txBody>
      </p:sp>
      <p:pic>
        <p:nvPicPr>
          <p:cNvPr id="60419" name="Picture 2" descr="http://pier70sf.org/dogpatch/images/dogpatch_victorians.jpg"/>
          <p:cNvPicPr>
            <a:picLocks noChangeAspect="1" noChangeArrowheads="1"/>
          </p:cNvPicPr>
          <p:nvPr/>
        </p:nvPicPr>
        <p:blipFill>
          <a:blip r:embed="rId3"/>
          <a:srcRect/>
          <a:stretch>
            <a:fillRect/>
          </a:stretch>
        </p:blipFill>
        <p:spPr bwMode="auto">
          <a:xfrm>
            <a:off x="0" y="1557338"/>
            <a:ext cx="9201150" cy="4967287"/>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GB" smtClean="0"/>
              <a:t>4. Now...</a:t>
            </a:r>
          </a:p>
        </p:txBody>
      </p:sp>
      <p:sp>
        <p:nvSpPr>
          <p:cNvPr id="62466" name="Content Placeholder 2"/>
          <p:cNvSpPr>
            <a:spLocks noGrp="1"/>
          </p:cNvSpPr>
          <p:nvPr>
            <p:ph idx="1"/>
          </p:nvPr>
        </p:nvSpPr>
        <p:spPr/>
        <p:txBody>
          <a:bodyPr/>
          <a:lstStyle/>
          <a:p>
            <a:r>
              <a:rPr lang="en-GB" smtClean="0"/>
              <a:t>Write down every item that you remember from that scene.</a:t>
            </a:r>
          </a:p>
          <a:p>
            <a:endParaRPr lang="en-GB" smtClean="0"/>
          </a:p>
          <a:p>
            <a:r>
              <a:rPr lang="en-GB" smtClean="0"/>
              <a:t>Put your pen down when you have finished, so that I know I can move on.</a:t>
            </a:r>
          </a:p>
        </p:txBody>
      </p:sp>
      <p:pic>
        <p:nvPicPr>
          <p:cNvPr id="62467" name="Picture 2" descr="http://jeannekolenda.com/wp-content/uploads/2011/01/Writing_12.jpg"/>
          <p:cNvPicPr>
            <a:picLocks noChangeAspect="1" noChangeArrowheads="1"/>
          </p:cNvPicPr>
          <p:nvPr/>
        </p:nvPicPr>
        <p:blipFill>
          <a:blip r:embed="rId3"/>
          <a:srcRect/>
          <a:stretch>
            <a:fillRect/>
          </a:stretch>
        </p:blipFill>
        <p:spPr bwMode="auto">
          <a:xfrm>
            <a:off x="3779838" y="4652963"/>
            <a:ext cx="2070100"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http://adchem2015.org/wp2015/wp-content/uploads/2013/11/Traditional-Double-322-LR.jpg"/>
          <p:cNvPicPr>
            <a:picLocks noChangeAspect="1" noChangeArrowheads="1"/>
          </p:cNvPicPr>
          <p:nvPr/>
        </p:nvPicPr>
        <p:blipFill>
          <a:blip r:embed="rId3"/>
          <a:srcRect/>
          <a:stretch>
            <a:fillRect/>
          </a:stretch>
        </p:blipFill>
        <p:spPr bwMode="auto">
          <a:xfrm>
            <a:off x="0" y="260350"/>
            <a:ext cx="9180513" cy="6121400"/>
          </a:xfrm>
          <a:prstGeom prst="rect">
            <a:avLst/>
          </a:prstGeom>
          <a:noFill/>
          <a:ln w="9525">
            <a:noFill/>
            <a:miter lim="800000"/>
            <a:headEnd/>
            <a:tailEnd/>
          </a:ln>
        </p:spPr>
      </p:pic>
      <p:sp>
        <p:nvSpPr>
          <p:cNvPr id="64514" name="Title 1"/>
          <p:cNvSpPr>
            <a:spLocks noGrp="1"/>
          </p:cNvSpPr>
          <p:nvPr>
            <p:ph type="title"/>
          </p:nvPr>
        </p:nvSpPr>
        <p:spPr/>
        <p:txBody>
          <a:bodyPr/>
          <a:lstStyle/>
          <a:p>
            <a:r>
              <a:rPr lang="en-GB" smtClean="0"/>
              <a:t>5. </a:t>
            </a:r>
          </a:p>
        </p:txBody>
      </p:sp>
      <p:sp>
        <p:nvSpPr>
          <p:cNvPr id="64515" name="Content Placeholder 2"/>
          <p:cNvSpPr>
            <a:spLocks noGrp="1"/>
          </p:cNvSpPr>
          <p:nvPr>
            <p:ph idx="1"/>
          </p:nvPr>
        </p:nvSpPr>
        <p:spPr/>
        <p:txBody>
          <a:bodyPr/>
          <a:lstStyle/>
          <a:p>
            <a:endParaRPr lang="en-GB" smtClean="0"/>
          </a:p>
        </p:txBody>
      </p:sp>
    </p:spTree>
  </p:cSld>
  <p:clrMapOvr>
    <a:masterClrMapping/>
  </p:clrMapOvr>
  <p:transition advClick="0" advTm="2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GB" smtClean="0"/>
              <a:t>5. Now...</a:t>
            </a:r>
          </a:p>
        </p:txBody>
      </p:sp>
      <p:sp>
        <p:nvSpPr>
          <p:cNvPr id="66562" name="Content Placeholder 2"/>
          <p:cNvSpPr>
            <a:spLocks noGrp="1"/>
          </p:cNvSpPr>
          <p:nvPr>
            <p:ph idx="1"/>
          </p:nvPr>
        </p:nvSpPr>
        <p:spPr/>
        <p:txBody>
          <a:bodyPr/>
          <a:lstStyle/>
          <a:p>
            <a:r>
              <a:rPr lang="en-GB" smtClean="0"/>
              <a:t>Write down every item that you remember from that scene.</a:t>
            </a:r>
          </a:p>
          <a:p>
            <a:endParaRPr lang="en-GB" smtClean="0"/>
          </a:p>
          <a:p>
            <a:r>
              <a:rPr lang="en-GB" smtClean="0"/>
              <a:t>Put your pen down when you have finished, so that I know I can move on.</a:t>
            </a:r>
          </a:p>
        </p:txBody>
      </p:sp>
      <p:pic>
        <p:nvPicPr>
          <p:cNvPr id="66563" name="Picture 2" descr="http://jeannekolenda.com/wp-content/uploads/2011/01/Writing_12.jpg"/>
          <p:cNvPicPr>
            <a:picLocks noChangeAspect="1" noChangeArrowheads="1"/>
          </p:cNvPicPr>
          <p:nvPr/>
        </p:nvPicPr>
        <p:blipFill>
          <a:blip r:embed="rId3"/>
          <a:srcRect/>
          <a:stretch>
            <a:fillRect/>
          </a:stretch>
        </p:blipFill>
        <p:spPr bwMode="auto">
          <a:xfrm>
            <a:off x="3779838" y="4652963"/>
            <a:ext cx="2070100"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Starter: Episodic or semantic memory?</a:t>
            </a:r>
            <a:endParaRPr lang="en-GB" dirty="0"/>
          </a:p>
        </p:txBody>
      </p:sp>
      <p:sp>
        <p:nvSpPr>
          <p:cNvPr id="4" name="Content Placeholder 3"/>
          <p:cNvSpPr>
            <a:spLocks noGrp="1"/>
          </p:cNvSpPr>
          <p:nvPr>
            <p:ph sz="half" idx="1"/>
          </p:nvPr>
        </p:nvSpPr>
        <p:spPr/>
        <p:txBody>
          <a:bodyPr rtlCol="0">
            <a:normAutofit fontScale="85000" lnSpcReduction="10000"/>
          </a:bodyPr>
          <a:lstStyle/>
          <a:p>
            <a:pPr fontAlgn="auto">
              <a:spcAft>
                <a:spcPts val="0"/>
              </a:spcAft>
              <a:buFont typeface="Arial" pitchFamily="34" charset="0"/>
              <a:buChar char="•"/>
              <a:defRPr/>
            </a:pPr>
            <a:r>
              <a:rPr lang="en-GB" dirty="0" smtClean="0"/>
              <a:t>Your first day of school.</a:t>
            </a:r>
          </a:p>
          <a:p>
            <a:pPr fontAlgn="auto">
              <a:spcAft>
                <a:spcPts val="0"/>
              </a:spcAft>
              <a:buFont typeface="Arial" pitchFamily="34" charset="0"/>
              <a:buChar char="•"/>
              <a:defRPr/>
            </a:pPr>
            <a:r>
              <a:rPr lang="en-GB" dirty="0" smtClean="0"/>
              <a:t>Putting your tooth under a pillow.</a:t>
            </a:r>
          </a:p>
          <a:p>
            <a:pPr fontAlgn="auto">
              <a:spcAft>
                <a:spcPts val="0"/>
              </a:spcAft>
              <a:buFont typeface="Arial" pitchFamily="34" charset="0"/>
              <a:buChar char="•"/>
              <a:defRPr/>
            </a:pPr>
            <a:r>
              <a:rPr lang="en-GB" dirty="0" smtClean="0"/>
              <a:t>Washington DC is the capital of the USA.</a:t>
            </a:r>
          </a:p>
          <a:p>
            <a:pPr fontAlgn="auto">
              <a:spcAft>
                <a:spcPts val="0"/>
              </a:spcAft>
              <a:buFont typeface="Arial" pitchFamily="34" charset="0"/>
              <a:buChar char="•"/>
              <a:defRPr/>
            </a:pPr>
            <a:r>
              <a:rPr lang="en-GB" dirty="0" smtClean="0"/>
              <a:t>Blue and yellow paint mixed together makes green paint.</a:t>
            </a:r>
          </a:p>
          <a:p>
            <a:pPr fontAlgn="auto">
              <a:spcAft>
                <a:spcPts val="0"/>
              </a:spcAft>
              <a:buFont typeface="Arial" pitchFamily="34" charset="0"/>
              <a:buChar char="•"/>
              <a:defRPr/>
            </a:pPr>
            <a:r>
              <a:rPr lang="en-GB" dirty="0" smtClean="0"/>
              <a:t>Getting your GCSE results.</a:t>
            </a:r>
            <a:endParaRPr lang="en-GB" dirty="0"/>
          </a:p>
        </p:txBody>
      </p:sp>
      <p:sp>
        <p:nvSpPr>
          <p:cNvPr id="5" name="Content Placeholder 4"/>
          <p:cNvSpPr>
            <a:spLocks noGrp="1"/>
          </p:cNvSpPr>
          <p:nvPr>
            <p:ph sz="half" idx="2"/>
          </p:nvPr>
        </p:nvSpPr>
        <p:spPr/>
        <p:txBody>
          <a:bodyPr rtlCol="0">
            <a:normAutofit fontScale="85000" lnSpcReduction="10000"/>
          </a:bodyPr>
          <a:lstStyle/>
          <a:p>
            <a:pPr fontAlgn="auto">
              <a:spcAft>
                <a:spcPts val="0"/>
              </a:spcAft>
              <a:buFont typeface="Arial" pitchFamily="34" charset="0"/>
              <a:buChar char="•"/>
              <a:defRPr/>
            </a:pPr>
            <a:r>
              <a:rPr lang="en-GB" dirty="0" smtClean="0"/>
              <a:t>Your last family holiday.</a:t>
            </a:r>
          </a:p>
          <a:p>
            <a:pPr fontAlgn="auto">
              <a:spcAft>
                <a:spcPts val="0"/>
              </a:spcAft>
              <a:buFont typeface="Arial" pitchFamily="34" charset="0"/>
              <a:buChar char="•"/>
              <a:defRPr/>
            </a:pPr>
            <a:r>
              <a:rPr lang="en-GB" dirty="0" smtClean="0"/>
              <a:t>Photosynthesis leads to the production of glucose &amp; O</a:t>
            </a:r>
            <a:r>
              <a:rPr lang="en-GB" baseline="-25000" dirty="0" smtClean="0"/>
              <a:t>2</a:t>
            </a:r>
            <a:r>
              <a:rPr lang="en-GB" dirty="0" smtClean="0"/>
              <a:t>.</a:t>
            </a:r>
          </a:p>
          <a:p>
            <a:pPr fontAlgn="auto">
              <a:spcAft>
                <a:spcPts val="0"/>
              </a:spcAft>
              <a:buFont typeface="Arial" pitchFamily="34" charset="0"/>
              <a:buChar char="•"/>
              <a:defRPr/>
            </a:pPr>
            <a:r>
              <a:rPr lang="en-GB" dirty="0" smtClean="0"/>
              <a:t>The first time you went into town on your own.</a:t>
            </a:r>
          </a:p>
          <a:p>
            <a:pPr fontAlgn="auto">
              <a:spcAft>
                <a:spcPts val="0"/>
              </a:spcAft>
              <a:buFont typeface="Arial" pitchFamily="34" charset="0"/>
              <a:buChar char="•"/>
              <a:defRPr/>
            </a:pPr>
            <a:r>
              <a:rPr lang="en-GB" dirty="0" smtClean="0"/>
              <a:t>A flock of crows is known as a murder.</a:t>
            </a:r>
          </a:p>
          <a:p>
            <a:pPr fontAlgn="auto">
              <a:spcAft>
                <a:spcPts val="0"/>
              </a:spcAft>
              <a:buFont typeface="Arial" pitchFamily="34" charset="0"/>
              <a:buChar char="•"/>
              <a:defRPr/>
            </a:pPr>
            <a:endParaRPr lang="en-GB" dirty="0"/>
          </a:p>
          <a:p>
            <a:pPr fontAlgn="auto">
              <a:spcAft>
                <a:spcPts val="0"/>
              </a:spcAft>
              <a:buFont typeface="Arial" pitchFamily="34" charset="0"/>
              <a:buChar char="•"/>
              <a:defRPr/>
            </a:pPr>
            <a:r>
              <a:rPr lang="en-GB" dirty="0" smtClean="0"/>
              <a:t>Can you think of episodic and semantic memories from your psychology lessons?!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GB" smtClean="0"/>
              <a:t>Lets Mark!</a:t>
            </a:r>
          </a:p>
        </p:txBody>
      </p:sp>
      <p:sp>
        <p:nvSpPr>
          <p:cNvPr id="68610" name="Content Placeholder 2"/>
          <p:cNvSpPr>
            <a:spLocks noGrp="1"/>
          </p:cNvSpPr>
          <p:nvPr>
            <p:ph idx="1"/>
          </p:nvPr>
        </p:nvSpPr>
        <p:spPr/>
        <p:txBody>
          <a:bodyPr/>
          <a:lstStyle/>
          <a:p>
            <a:r>
              <a:rPr lang="en-GB" smtClean="0"/>
              <a:t>Switch answers with somebody else.</a:t>
            </a:r>
          </a:p>
          <a:p>
            <a:r>
              <a:rPr lang="en-GB" smtClean="0"/>
              <a:t>You will be shown each of the scenes again.</a:t>
            </a:r>
          </a:p>
          <a:p>
            <a:pPr lvl="1"/>
            <a:r>
              <a:rPr lang="en-GB" smtClean="0"/>
              <a:t>Give a tick for each correct response.</a:t>
            </a:r>
          </a:p>
          <a:p>
            <a:pPr lvl="1"/>
            <a:r>
              <a:rPr lang="en-GB" smtClean="0"/>
              <a:t>Put a cross next to each incorrect response (i.e. Error).</a:t>
            </a:r>
          </a:p>
          <a:p>
            <a:pPr lvl="1"/>
            <a:r>
              <a:rPr lang="en-GB" smtClean="0"/>
              <a:t>Count up the total number of ticks per scene.</a:t>
            </a:r>
          </a:p>
          <a:p>
            <a:pPr lvl="1"/>
            <a:r>
              <a:rPr lang="en-GB" smtClean="0"/>
              <a:t>Count up the total number of errors per scene.</a:t>
            </a:r>
          </a:p>
          <a:p>
            <a:r>
              <a:rPr lang="en-GB" smtClean="0"/>
              <a:t>Ask if you have any questions.</a:t>
            </a:r>
          </a:p>
          <a:p>
            <a:endParaRPr lang="en-GB" smtClean="0"/>
          </a:p>
        </p:txBody>
      </p:sp>
      <p:sp>
        <p:nvSpPr>
          <p:cNvPr id="68611" name="AutoShape 2" descr="https://openclipart.org/image/2400px/svg_to_png/167549/Kliponious-green-tick.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sp>
        <p:nvSpPr>
          <p:cNvPr id="68612" name="AutoShape 4" descr="https://upload.wikimedia.org/wikipedia/en/e/e4/Green_tick.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pic>
        <p:nvPicPr>
          <p:cNvPr id="68613" name="Picture 5" descr="Kliponious-green-tick.png"/>
          <p:cNvPicPr>
            <a:picLocks noChangeAspect="1"/>
          </p:cNvPicPr>
          <p:nvPr/>
        </p:nvPicPr>
        <p:blipFill>
          <a:blip r:embed="rId2"/>
          <a:srcRect/>
          <a:stretch>
            <a:fillRect/>
          </a:stretch>
        </p:blipFill>
        <p:spPr bwMode="auto">
          <a:xfrm>
            <a:off x="539750" y="2636838"/>
            <a:ext cx="692150" cy="792162"/>
          </a:xfrm>
          <a:prstGeom prst="rect">
            <a:avLst/>
          </a:prstGeom>
          <a:noFill/>
          <a:ln w="9525">
            <a:noFill/>
            <a:miter lim="800000"/>
            <a:headEnd/>
            <a:tailEnd/>
          </a:ln>
        </p:spPr>
      </p:pic>
      <p:pic>
        <p:nvPicPr>
          <p:cNvPr id="68614" name="Picture 6" descr="Kliponious-green-tick.png"/>
          <p:cNvPicPr>
            <a:picLocks noChangeAspect="1"/>
          </p:cNvPicPr>
          <p:nvPr/>
        </p:nvPicPr>
        <p:blipFill>
          <a:blip r:embed="rId2"/>
          <a:srcRect/>
          <a:stretch>
            <a:fillRect/>
          </a:stretch>
        </p:blipFill>
        <p:spPr bwMode="auto">
          <a:xfrm>
            <a:off x="7956550" y="3789363"/>
            <a:ext cx="692150" cy="792162"/>
          </a:xfrm>
          <a:prstGeom prst="rect">
            <a:avLst/>
          </a:prstGeom>
          <a:noFill/>
          <a:ln w="9525">
            <a:noFill/>
            <a:miter lim="800000"/>
            <a:headEnd/>
            <a:tailEnd/>
          </a:ln>
        </p:spPr>
      </p:pic>
      <p:pic>
        <p:nvPicPr>
          <p:cNvPr id="68615" name="Picture 7" descr="Kliponious-green-tick.png"/>
          <p:cNvPicPr>
            <a:picLocks noChangeAspect="1"/>
          </p:cNvPicPr>
          <p:nvPr/>
        </p:nvPicPr>
        <p:blipFill>
          <a:blip r:embed="rId2"/>
          <a:srcRect/>
          <a:stretch>
            <a:fillRect/>
          </a:stretch>
        </p:blipFill>
        <p:spPr bwMode="auto">
          <a:xfrm>
            <a:off x="7667625" y="3716338"/>
            <a:ext cx="693738" cy="793750"/>
          </a:xfrm>
          <a:prstGeom prst="rect">
            <a:avLst/>
          </a:prstGeom>
          <a:noFill/>
          <a:ln w="9525">
            <a:noFill/>
            <a:miter lim="800000"/>
            <a:headEnd/>
            <a:tailEnd/>
          </a:ln>
        </p:spPr>
      </p:pic>
      <p:pic>
        <p:nvPicPr>
          <p:cNvPr id="68616" name="Picture 8" descr="Kliponious-green-tick.png"/>
          <p:cNvPicPr>
            <a:picLocks noChangeAspect="1"/>
          </p:cNvPicPr>
          <p:nvPr/>
        </p:nvPicPr>
        <p:blipFill>
          <a:blip r:embed="rId2"/>
          <a:srcRect/>
          <a:stretch>
            <a:fillRect/>
          </a:stretch>
        </p:blipFill>
        <p:spPr bwMode="auto">
          <a:xfrm>
            <a:off x="7308850" y="3644900"/>
            <a:ext cx="692150" cy="792163"/>
          </a:xfrm>
          <a:prstGeom prst="rect">
            <a:avLst/>
          </a:prstGeom>
          <a:noFill/>
          <a:ln w="9525">
            <a:noFill/>
            <a:miter lim="800000"/>
            <a:headEnd/>
            <a:tailEnd/>
          </a:ln>
        </p:spPr>
      </p:pic>
      <p:pic>
        <p:nvPicPr>
          <p:cNvPr id="68617" name="Picture 9" descr="Kliponious-green-tick.png"/>
          <p:cNvPicPr>
            <a:picLocks noChangeAspect="1"/>
          </p:cNvPicPr>
          <p:nvPr/>
        </p:nvPicPr>
        <p:blipFill>
          <a:blip r:embed="rId2"/>
          <a:srcRect/>
          <a:stretch>
            <a:fillRect/>
          </a:stretch>
        </p:blipFill>
        <p:spPr bwMode="auto">
          <a:xfrm>
            <a:off x="6948488" y="3644900"/>
            <a:ext cx="692150" cy="792163"/>
          </a:xfrm>
          <a:prstGeom prst="rect">
            <a:avLst/>
          </a:prstGeom>
          <a:noFill/>
          <a:ln w="9525">
            <a:noFill/>
            <a:miter lim="800000"/>
            <a:headEnd/>
            <a:tailEnd/>
          </a:ln>
        </p:spPr>
      </p:pic>
      <p:pic>
        <p:nvPicPr>
          <p:cNvPr id="68618" name="Picture 6" descr="http://www.clker.com/cliparts/1/1/9/2/12065738771352376078Arnoud999_Right_or_wrong_5.svg.hi.png"/>
          <p:cNvPicPr>
            <a:picLocks noChangeAspect="1" noChangeArrowheads="1"/>
          </p:cNvPicPr>
          <p:nvPr/>
        </p:nvPicPr>
        <p:blipFill>
          <a:blip r:embed="rId3"/>
          <a:srcRect/>
          <a:stretch>
            <a:fillRect/>
          </a:stretch>
        </p:blipFill>
        <p:spPr bwMode="auto">
          <a:xfrm>
            <a:off x="539750" y="3429000"/>
            <a:ext cx="576263" cy="576263"/>
          </a:xfrm>
          <a:prstGeom prst="rect">
            <a:avLst/>
          </a:prstGeom>
          <a:noFill/>
          <a:ln w="9525">
            <a:noFill/>
            <a:miter lim="800000"/>
            <a:headEnd/>
            <a:tailEnd/>
          </a:ln>
        </p:spPr>
      </p:pic>
      <p:pic>
        <p:nvPicPr>
          <p:cNvPr id="68619" name="Picture 6" descr="http://www.clker.com/cliparts/1/1/9/2/12065738771352376078Arnoud999_Right_or_wrong_5.svg.hi.png"/>
          <p:cNvPicPr>
            <a:picLocks noChangeAspect="1" noChangeArrowheads="1"/>
          </p:cNvPicPr>
          <p:nvPr/>
        </p:nvPicPr>
        <p:blipFill>
          <a:blip r:embed="rId3"/>
          <a:srcRect/>
          <a:stretch>
            <a:fillRect/>
          </a:stretch>
        </p:blipFill>
        <p:spPr bwMode="auto">
          <a:xfrm>
            <a:off x="6732588" y="5157788"/>
            <a:ext cx="576262" cy="574675"/>
          </a:xfrm>
          <a:prstGeom prst="rect">
            <a:avLst/>
          </a:prstGeom>
          <a:noFill/>
          <a:ln w="9525">
            <a:noFill/>
            <a:miter lim="800000"/>
            <a:headEnd/>
            <a:tailEnd/>
          </a:ln>
        </p:spPr>
      </p:pic>
      <p:pic>
        <p:nvPicPr>
          <p:cNvPr id="68620" name="Picture 6" descr="http://www.clker.com/cliparts/1/1/9/2/12065738771352376078Arnoud999_Right_or_wrong_5.svg.hi.png"/>
          <p:cNvPicPr>
            <a:picLocks noChangeAspect="1" noChangeArrowheads="1"/>
          </p:cNvPicPr>
          <p:nvPr/>
        </p:nvPicPr>
        <p:blipFill>
          <a:blip r:embed="rId3"/>
          <a:srcRect/>
          <a:stretch>
            <a:fillRect/>
          </a:stretch>
        </p:blipFill>
        <p:spPr bwMode="auto">
          <a:xfrm>
            <a:off x="7308850" y="5157788"/>
            <a:ext cx="576263" cy="57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idx="1"/>
          </p:nvPr>
        </p:nvSpPr>
        <p:spPr/>
        <p:txBody>
          <a:bodyPr/>
          <a:lstStyle/>
          <a:p>
            <a:endParaRPr lang="en-GB" smtClean="0"/>
          </a:p>
        </p:txBody>
      </p:sp>
      <p:pic>
        <p:nvPicPr>
          <p:cNvPr id="69634" name="Picture 2" descr="http://www.homeini.com/wp-content/uploads/2014/01/dining-room-furniture-namesbernhardt-ashley-dining-room-furniture-sets-long-island-from-54wwgane.jpg"/>
          <p:cNvPicPr>
            <a:picLocks noChangeAspect="1" noChangeArrowheads="1"/>
          </p:cNvPicPr>
          <p:nvPr/>
        </p:nvPicPr>
        <p:blipFill>
          <a:blip r:embed="rId3"/>
          <a:srcRect/>
          <a:stretch>
            <a:fillRect/>
          </a:stretch>
        </p:blipFill>
        <p:spPr bwMode="auto">
          <a:xfrm>
            <a:off x="0" y="333375"/>
            <a:ext cx="9151938" cy="6191250"/>
          </a:xfrm>
          <a:prstGeom prst="rect">
            <a:avLst/>
          </a:prstGeom>
          <a:noFill/>
          <a:ln w="9525">
            <a:noFill/>
            <a:miter lim="800000"/>
            <a:headEnd/>
            <a:tailEnd/>
          </a:ln>
        </p:spPr>
      </p:pic>
      <p:sp>
        <p:nvSpPr>
          <p:cNvPr id="69635" name="Title 1"/>
          <p:cNvSpPr>
            <a:spLocks noGrp="1"/>
          </p:cNvSpPr>
          <p:nvPr>
            <p:ph type="title"/>
          </p:nvPr>
        </p:nvSpPr>
        <p:spPr/>
        <p:txBody>
          <a:bodyPr/>
          <a:lstStyle/>
          <a:p>
            <a:r>
              <a:rPr lang="en-GB" b="1" smtClean="0">
                <a:solidFill>
                  <a:schemeClr val="bg1"/>
                </a:solidFill>
              </a:rPr>
              <a:t>1. Dining Room Scene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p:cNvPicPr>
            <a:picLocks noChangeAspect="1" noChangeArrowheads="1"/>
          </p:cNvPicPr>
          <p:nvPr/>
        </p:nvPicPr>
        <p:blipFill>
          <a:blip r:embed="rId2"/>
          <a:srcRect l="11024" t="36121" r="45926" b="11801"/>
          <a:stretch>
            <a:fillRect/>
          </a:stretch>
        </p:blipFill>
        <p:spPr bwMode="auto">
          <a:xfrm>
            <a:off x="0" y="0"/>
            <a:ext cx="9144000" cy="6913563"/>
          </a:xfrm>
          <a:prstGeom prst="rect">
            <a:avLst/>
          </a:prstGeom>
          <a:noFill/>
          <a:ln w="9525">
            <a:noFill/>
            <a:miter lim="800000"/>
            <a:headEnd/>
            <a:tailEnd/>
          </a:ln>
        </p:spPr>
      </p:pic>
      <p:sp>
        <p:nvSpPr>
          <p:cNvPr id="71682" name="Title 5"/>
          <p:cNvSpPr>
            <a:spLocks noGrp="1"/>
          </p:cNvSpPr>
          <p:nvPr>
            <p:ph type="title"/>
          </p:nvPr>
        </p:nvSpPr>
        <p:spPr/>
        <p:txBody>
          <a:bodyPr/>
          <a:lstStyle/>
          <a:p>
            <a:r>
              <a:rPr lang="en-GB" b="1" smtClean="0"/>
              <a:t>   2. Office Scene</a:t>
            </a:r>
          </a:p>
        </p:txBody>
      </p:sp>
      <p:sp>
        <p:nvSpPr>
          <p:cNvPr id="71683" name="Content Placeholder 6"/>
          <p:cNvSpPr>
            <a:spLocks noGrp="1"/>
          </p:cNvSpPr>
          <p:nvPr>
            <p:ph idx="1"/>
          </p:nvPr>
        </p:nvSpPr>
        <p:spPr/>
        <p:txBody>
          <a:bodyPr/>
          <a:lstStyle/>
          <a:p>
            <a:endParaRPr lang="en-GB" smtClean="0"/>
          </a:p>
        </p:txBody>
      </p:sp>
      <p:sp>
        <p:nvSpPr>
          <p:cNvPr id="71684" name="AutoShape 2" descr="http://enemyoftheaverage.files.wordpress.com/2012/03/img_0223.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alibri" pitchFamily="34" charset="0"/>
            </a:endParaRPr>
          </a:p>
        </p:txBody>
      </p:sp>
    </p:spTree>
  </p:cSld>
  <p:clrMapOvr>
    <a:masterClrMapping/>
  </p:clrMapOvr>
  <p:transition advClick="0" advTm="2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GB" smtClean="0"/>
              <a:t>3. Kitchen Scene</a:t>
            </a:r>
          </a:p>
        </p:txBody>
      </p:sp>
      <p:sp>
        <p:nvSpPr>
          <p:cNvPr id="72706" name="Content Placeholder 2"/>
          <p:cNvSpPr>
            <a:spLocks noGrp="1"/>
          </p:cNvSpPr>
          <p:nvPr>
            <p:ph idx="1"/>
          </p:nvPr>
        </p:nvSpPr>
        <p:spPr/>
        <p:txBody>
          <a:bodyPr/>
          <a:lstStyle/>
          <a:p>
            <a:endParaRPr lang="en-GB" smtClean="0"/>
          </a:p>
        </p:txBody>
      </p:sp>
      <p:pic>
        <p:nvPicPr>
          <p:cNvPr id="72707" name="Picture 2" descr="http://pineland.co.uk/hq-pi/wp-content/uploads/2013/01/Island-Style-Fitted-kitchen.jpg"/>
          <p:cNvPicPr>
            <a:picLocks noChangeAspect="1" noChangeArrowheads="1"/>
          </p:cNvPicPr>
          <p:nvPr/>
        </p:nvPicPr>
        <p:blipFill>
          <a:blip r:embed="rId2"/>
          <a:srcRect/>
          <a:stretch>
            <a:fillRect/>
          </a:stretch>
        </p:blipFill>
        <p:spPr bwMode="auto">
          <a:xfrm>
            <a:off x="34925" y="1700213"/>
            <a:ext cx="9096375" cy="5184775"/>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GB" smtClean="0"/>
              <a:t>4. Urban Scene</a:t>
            </a:r>
          </a:p>
        </p:txBody>
      </p:sp>
      <p:sp>
        <p:nvSpPr>
          <p:cNvPr id="73730" name="Content Placeholder 2"/>
          <p:cNvSpPr>
            <a:spLocks noGrp="1"/>
          </p:cNvSpPr>
          <p:nvPr>
            <p:ph idx="1"/>
          </p:nvPr>
        </p:nvSpPr>
        <p:spPr/>
        <p:txBody>
          <a:bodyPr/>
          <a:lstStyle/>
          <a:p>
            <a:endParaRPr lang="en-GB" smtClean="0"/>
          </a:p>
        </p:txBody>
      </p:sp>
      <p:pic>
        <p:nvPicPr>
          <p:cNvPr id="73731" name="Picture 2" descr="http://pier70sf.org/dogpatch/images/dogpatch_victorians.jpg"/>
          <p:cNvPicPr>
            <a:picLocks noChangeAspect="1" noChangeArrowheads="1"/>
          </p:cNvPicPr>
          <p:nvPr/>
        </p:nvPicPr>
        <p:blipFill>
          <a:blip r:embed="rId2"/>
          <a:srcRect/>
          <a:stretch>
            <a:fillRect/>
          </a:stretch>
        </p:blipFill>
        <p:spPr bwMode="auto">
          <a:xfrm>
            <a:off x="0" y="1557338"/>
            <a:ext cx="9201150" cy="4967287"/>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http://adchem2015.org/wp2015/wp-content/uploads/2013/11/Traditional-Double-322-LR.jpg"/>
          <p:cNvPicPr>
            <a:picLocks noChangeAspect="1" noChangeArrowheads="1"/>
          </p:cNvPicPr>
          <p:nvPr/>
        </p:nvPicPr>
        <p:blipFill>
          <a:blip r:embed="rId2"/>
          <a:srcRect/>
          <a:stretch>
            <a:fillRect/>
          </a:stretch>
        </p:blipFill>
        <p:spPr bwMode="auto">
          <a:xfrm>
            <a:off x="0" y="260350"/>
            <a:ext cx="9180513" cy="6121400"/>
          </a:xfrm>
          <a:prstGeom prst="rect">
            <a:avLst/>
          </a:prstGeom>
          <a:noFill/>
          <a:ln w="9525">
            <a:noFill/>
            <a:miter lim="800000"/>
            <a:headEnd/>
            <a:tailEnd/>
          </a:ln>
        </p:spPr>
      </p:pic>
      <p:sp>
        <p:nvSpPr>
          <p:cNvPr id="74754" name="Title 1"/>
          <p:cNvSpPr>
            <a:spLocks noGrp="1"/>
          </p:cNvSpPr>
          <p:nvPr>
            <p:ph type="title"/>
          </p:nvPr>
        </p:nvSpPr>
        <p:spPr/>
        <p:txBody>
          <a:bodyPr/>
          <a:lstStyle/>
          <a:p>
            <a:r>
              <a:rPr lang="en-GB" smtClean="0"/>
              <a:t>5. Hotel Scene </a:t>
            </a:r>
          </a:p>
        </p:txBody>
      </p:sp>
      <p:sp>
        <p:nvSpPr>
          <p:cNvPr id="74755" name="Content Placeholder 2"/>
          <p:cNvSpPr>
            <a:spLocks noGrp="1"/>
          </p:cNvSpPr>
          <p:nvPr>
            <p:ph idx="1"/>
          </p:nvPr>
        </p:nvSpPr>
        <p:spPr/>
        <p:txBody>
          <a:bodyPr/>
          <a:lstStyle/>
          <a:p>
            <a:endParaRPr lang="en-GB" smtClean="0"/>
          </a:p>
        </p:txBody>
      </p:sp>
    </p:spTree>
  </p:cSld>
  <p:clrMapOvr>
    <a:masterClrMapping/>
  </p:clrMapOvr>
  <p:transition advClick="0" advTm="2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Questions to Consider</a:t>
            </a:r>
          </a:p>
        </p:txBody>
      </p:sp>
      <p:sp>
        <p:nvSpPr>
          <p:cNvPr id="3" name="Content Placeholder 2"/>
          <p:cNvSpPr>
            <a:spLocks noGrp="1"/>
          </p:cNvSpPr>
          <p:nvPr>
            <p:ph idx="1"/>
          </p:nvPr>
        </p:nvSpPr>
        <p:spPr/>
        <p:txBody>
          <a:bodyPr rtlCol="0">
            <a:normAutofit fontScale="85000" lnSpcReduction="10000"/>
          </a:bodyPr>
          <a:lstStyle/>
          <a:p>
            <a:pPr marL="514350" indent="-514350" fontAlgn="auto">
              <a:spcAft>
                <a:spcPts val="0"/>
              </a:spcAft>
              <a:buFont typeface="+mj-lt"/>
              <a:buAutoNum type="arabicPeriod"/>
              <a:defRPr/>
            </a:pPr>
            <a:r>
              <a:rPr lang="en-GB" dirty="0" smtClean="0"/>
              <a:t>What was the DV in this study?</a:t>
            </a:r>
          </a:p>
          <a:p>
            <a:pPr marL="514350" indent="-514350" fontAlgn="auto">
              <a:spcAft>
                <a:spcPts val="0"/>
              </a:spcAft>
              <a:buFont typeface="+mj-lt"/>
              <a:buAutoNum type="arabicPeriod"/>
              <a:defRPr/>
            </a:pPr>
            <a:r>
              <a:rPr lang="en-GB" dirty="0" smtClean="0"/>
              <a:t>What do you think the IV was in this study?</a:t>
            </a:r>
          </a:p>
          <a:p>
            <a:pPr marL="514350" indent="-514350" fontAlgn="auto">
              <a:spcAft>
                <a:spcPts val="0"/>
              </a:spcAft>
              <a:buFont typeface="+mj-lt"/>
              <a:buAutoNum type="arabicPeriod"/>
              <a:defRPr/>
            </a:pPr>
            <a:r>
              <a:rPr lang="en-GB" dirty="0" smtClean="0"/>
              <a:t>What type of experimental design was used in this study?</a:t>
            </a:r>
          </a:p>
          <a:p>
            <a:pPr marL="514350" indent="-514350" fontAlgn="auto">
              <a:spcAft>
                <a:spcPts val="0"/>
              </a:spcAft>
              <a:buFont typeface="+mj-lt"/>
              <a:buAutoNum type="arabicPeriod"/>
              <a:defRPr/>
            </a:pPr>
            <a:r>
              <a:rPr lang="en-GB" dirty="0" smtClean="0"/>
              <a:t>What do you think the aim of the experiment was?</a:t>
            </a:r>
          </a:p>
          <a:p>
            <a:pPr marL="514350" indent="-514350" fontAlgn="auto">
              <a:spcAft>
                <a:spcPts val="0"/>
              </a:spcAft>
              <a:buFont typeface="+mj-lt"/>
              <a:buAutoNum type="arabicPeriod"/>
              <a:defRPr/>
            </a:pPr>
            <a:endParaRPr lang="en-GB" dirty="0"/>
          </a:p>
          <a:p>
            <a:pPr marL="514350" indent="-514350" fontAlgn="auto">
              <a:spcAft>
                <a:spcPts val="0"/>
              </a:spcAft>
              <a:buFont typeface="+mj-lt"/>
              <a:buAutoNum type="arabicPeriod"/>
              <a:defRPr/>
            </a:pPr>
            <a:endParaRPr lang="en-GB" dirty="0" smtClean="0"/>
          </a:p>
          <a:p>
            <a:pPr marL="514350" indent="-514350" fontAlgn="auto">
              <a:spcAft>
                <a:spcPts val="0"/>
              </a:spcAft>
              <a:buFont typeface="Arial" pitchFamily="34" charset="0"/>
              <a:buChar char="•"/>
              <a:defRPr/>
            </a:pPr>
            <a:r>
              <a:rPr lang="en-GB" dirty="0" smtClean="0"/>
              <a:t>Check against the notes (page 30). How did your results compare with those obtained by </a:t>
            </a:r>
            <a:r>
              <a:rPr lang="en-GB" dirty="0" err="1" smtClean="0"/>
              <a:t>Steyvens</a:t>
            </a:r>
            <a:r>
              <a:rPr lang="en-GB" dirty="0" smtClean="0"/>
              <a:t> &amp; Hemmer (2012)?</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Evaluate </a:t>
            </a:r>
            <a:r>
              <a:rPr lang="en-GB" dirty="0" err="1" smtClean="0"/>
              <a:t>Steyvers</a:t>
            </a:r>
            <a:r>
              <a:rPr lang="en-GB" dirty="0" smtClean="0"/>
              <a:t> &amp; Hemmer (2012)</a:t>
            </a:r>
            <a:endParaRPr lang="en-GB" dirty="0"/>
          </a:p>
        </p:txBody>
      </p:sp>
      <p:sp>
        <p:nvSpPr>
          <p:cNvPr id="77826" name="Content Placeholder 2"/>
          <p:cNvSpPr>
            <a:spLocks noGrp="1"/>
          </p:cNvSpPr>
          <p:nvPr>
            <p:ph idx="1"/>
          </p:nvPr>
        </p:nvSpPr>
        <p:spPr>
          <a:xfrm>
            <a:off x="5219700" y="1600200"/>
            <a:ext cx="3467100" cy="4525963"/>
          </a:xfrm>
        </p:spPr>
        <p:txBody>
          <a:bodyPr/>
          <a:lstStyle/>
          <a:p>
            <a:r>
              <a:rPr lang="en-GB" smtClean="0"/>
              <a:t>State</a:t>
            </a:r>
          </a:p>
          <a:p>
            <a:r>
              <a:rPr lang="en-GB" smtClean="0"/>
              <a:t>How</a:t>
            </a:r>
          </a:p>
          <a:p>
            <a:r>
              <a:rPr lang="en-GB" smtClean="0"/>
              <a:t>Why</a:t>
            </a:r>
          </a:p>
        </p:txBody>
      </p:sp>
      <p:pic>
        <p:nvPicPr>
          <p:cNvPr id="77827" name="Picture 2"/>
          <p:cNvPicPr>
            <a:picLocks noChangeAspect="1" noChangeArrowheads="1"/>
          </p:cNvPicPr>
          <p:nvPr/>
        </p:nvPicPr>
        <p:blipFill>
          <a:blip r:embed="rId3"/>
          <a:srcRect l="17325" t="28061" r="51176" b="8441"/>
          <a:stretch>
            <a:fillRect/>
          </a:stretch>
        </p:blipFill>
        <p:spPr bwMode="auto">
          <a:xfrm>
            <a:off x="611188" y="1341438"/>
            <a:ext cx="4141787" cy="521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Possible exam questions about this contemporary study</a:t>
            </a:r>
            <a:endParaRPr lang="en-GB"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GB" dirty="0" smtClean="0"/>
              <a:t>During your course you will have studied one contemporary study in cognitive psychology...</a:t>
            </a:r>
          </a:p>
          <a:p>
            <a:pPr lvl="1" fontAlgn="auto">
              <a:spcAft>
                <a:spcPts val="0"/>
              </a:spcAft>
              <a:buFont typeface="Arial" pitchFamily="34" charset="0"/>
              <a:buChar char="–"/>
              <a:defRPr/>
            </a:pPr>
            <a:r>
              <a:rPr lang="en-GB" dirty="0" smtClean="0">
                <a:solidFill>
                  <a:srgbClr val="0070C0"/>
                </a:solidFill>
              </a:rPr>
              <a:t>What was the aim of this study?</a:t>
            </a:r>
          </a:p>
          <a:p>
            <a:pPr lvl="1" fontAlgn="auto">
              <a:spcAft>
                <a:spcPts val="0"/>
              </a:spcAft>
              <a:buFont typeface="Arial" pitchFamily="34" charset="0"/>
              <a:buChar char="–"/>
              <a:defRPr/>
            </a:pPr>
            <a:r>
              <a:rPr lang="en-GB" dirty="0" smtClean="0">
                <a:solidFill>
                  <a:srgbClr val="0070C0"/>
                </a:solidFill>
              </a:rPr>
              <a:t>What was the procedure of this study? What did participants have to do?</a:t>
            </a:r>
          </a:p>
          <a:p>
            <a:pPr lvl="1" fontAlgn="auto">
              <a:spcAft>
                <a:spcPts val="0"/>
              </a:spcAft>
              <a:buFont typeface="Arial" pitchFamily="34" charset="0"/>
              <a:buChar char="–"/>
              <a:defRPr/>
            </a:pPr>
            <a:r>
              <a:rPr lang="en-GB" dirty="0" smtClean="0">
                <a:solidFill>
                  <a:srgbClr val="0070C0"/>
                </a:solidFill>
              </a:rPr>
              <a:t>What were the findings of this study?</a:t>
            </a:r>
          </a:p>
          <a:p>
            <a:pPr lvl="1" fontAlgn="auto">
              <a:spcAft>
                <a:spcPts val="0"/>
              </a:spcAft>
              <a:buFont typeface="Arial" pitchFamily="34" charset="0"/>
              <a:buChar char="–"/>
              <a:defRPr/>
            </a:pPr>
            <a:r>
              <a:rPr lang="en-GB" dirty="0" smtClean="0">
                <a:solidFill>
                  <a:srgbClr val="0070C0"/>
                </a:solidFill>
              </a:rPr>
              <a:t>What were the conclusions of this study?</a:t>
            </a:r>
          </a:p>
          <a:p>
            <a:pPr lvl="1" fontAlgn="auto">
              <a:spcAft>
                <a:spcPts val="0"/>
              </a:spcAft>
              <a:buFont typeface="Arial" pitchFamily="34" charset="0"/>
              <a:buChar char="–"/>
              <a:defRPr/>
            </a:pPr>
            <a:r>
              <a:rPr lang="en-GB" dirty="0" smtClean="0">
                <a:solidFill>
                  <a:srgbClr val="0070C0"/>
                </a:solidFill>
              </a:rPr>
              <a:t>Describe this study.</a:t>
            </a:r>
          </a:p>
          <a:p>
            <a:pPr lvl="1" fontAlgn="auto">
              <a:spcAft>
                <a:spcPts val="0"/>
              </a:spcAft>
              <a:buFont typeface="Arial" pitchFamily="34" charset="0"/>
              <a:buChar char="–"/>
              <a:defRPr/>
            </a:pPr>
            <a:r>
              <a:rPr lang="en-GB" dirty="0" smtClean="0">
                <a:solidFill>
                  <a:srgbClr val="00B050"/>
                </a:solidFill>
              </a:rPr>
              <a:t>What was one strength of this study?</a:t>
            </a:r>
          </a:p>
          <a:p>
            <a:pPr lvl="1" fontAlgn="auto">
              <a:spcAft>
                <a:spcPts val="0"/>
              </a:spcAft>
              <a:buFont typeface="Arial" pitchFamily="34" charset="0"/>
              <a:buChar char="–"/>
              <a:defRPr/>
            </a:pPr>
            <a:r>
              <a:rPr lang="en-GB" dirty="0" smtClean="0">
                <a:solidFill>
                  <a:srgbClr val="00B050"/>
                </a:solidFill>
              </a:rPr>
              <a:t>What was one weakness of this study?</a:t>
            </a:r>
          </a:p>
          <a:p>
            <a:pPr lvl="1" fontAlgn="auto">
              <a:spcAft>
                <a:spcPts val="0"/>
              </a:spcAft>
              <a:buFont typeface="Arial" pitchFamily="34" charset="0"/>
              <a:buChar char="–"/>
              <a:defRPr/>
            </a:pPr>
            <a:r>
              <a:rPr lang="en-GB" dirty="0" smtClean="0">
                <a:solidFill>
                  <a:srgbClr val="00B050"/>
                </a:solidFill>
              </a:rPr>
              <a:t>Evaluate this study (8).</a:t>
            </a:r>
            <a:endParaRPr lang="en-GB" dirty="0">
              <a:solidFill>
                <a:srgbClr val="00B05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GB" smtClean="0"/>
              <a:t>Exam Questions to Practise</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GB" dirty="0" smtClean="0"/>
              <a:t>Choose one of the following to practise now in exam conditions: During your course you will have studied one contemporary study in cognitive psychology...</a:t>
            </a:r>
          </a:p>
          <a:p>
            <a:pPr marL="971550" lvl="1" indent="-514350" fontAlgn="auto">
              <a:spcAft>
                <a:spcPts val="0"/>
              </a:spcAft>
              <a:buFont typeface="+mj-lt"/>
              <a:buAutoNum type="alphaLcParenR"/>
              <a:defRPr/>
            </a:pPr>
            <a:r>
              <a:rPr lang="en-GB" dirty="0" smtClean="0"/>
              <a:t>Describe the aim and conclusions for this study. (4)</a:t>
            </a:r>
          </a:p>
          <a:p>
            <a:pPr marL="971550" lvl="1" indent="-514350" fontAlgn="auto">
              <a:spcAft>
                <a:spcPts val="0"/>
              </a:spcAft>
              <a:buFont typeface="+mj-lt"/>
              <a:buAutoNum type="alphaLcParenR"/>
              <a:defRPr/>
            </a:pPr>
            <a:r>
              <a:rPr lang="en-GB" dirty="0" smtClean="0"/>
              <a:t>Describe the procedure for this study. (4)</a:t>
            </a:r>
          </a:p>
          <a:p>
            <a:pPr marL="971550" lvl="1" indent="-514350" fontAlgn="auto">
              <a:spcAft>
                <a:spcPts val="0"/>
              </a:spcAft>
              <a:buFont typeface="+mj-lt"/>
              <a:buAutoNum type="alphaLcParenR"/>
              <a:defRPr/>
            </a:pPr>
            <a:r>
              <a:rPr lang="en-GB" dirty="0" smtClean="0"/>
              <a:t>Describe the findings for this study. (4)</a:t>
            </a:r>
          </a:p>
          <a:p>
            <a:pPr marL="971550" lvl="1" indent="-514350" fontAlgn="auto">
              <a:spcAft>
                <a:spcPts val="0"/>
              </a:spcAft>
              <a:buFont typeface="+mj-lt"/>
              <a:buAutoNum type="alphaLcParenR"/>
              <a:defRPr/>
            </a:pPr>
            <a:r>
              <a:rPr lang="en-GB" dirty="0" smtClean="0"/>
              <a:t>Outline one strength and one weakness of this study. (4)</a:t>
            </a:r>
          </a:p>
          <a:p>
            <a:pPr fontAlgn="auto">
              <a:spcAft>
                <a:spcPts val="0"/>
              </a:spcAft>
              <a:buFont typeface="Arial" pitchFamily="34" charset="0"/>
              <a:buChar char="•"/>
              <a:defRPr/>
            </a:pPr>
            <a:r>
              <a:rPr lang="en-GB" dirty="0" smtClean="0"/>
              <a:t>Make sure you identify your chosen study in your answer.</a:t>
            </a:r>
          </a:p>
          <a:p>
            <a:pPr fontAlgn="auto">
              <a:spcAft>
                <a:spcPts val="0"/>
              </a:spcAft>
              <a:buFont typeface="Arial" pitchFamily="34" charset="0"/>
              <a:buChar char="•"/>
              <a:defRPr/>
            </a:pPr>
            <a:r>
              <a:rPr lang="en-GB" dirty="0" smtClean="0"/>
              <a:t>[4 marks = 6 minutes]</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r>
              <a:rPr lang="en-GB" smtClean="0"/>
              <a:t>Starter (Cont):</a:t>
            </a:r>
          </a:p>
        </p:txBody>
      </p:sp>
      <p:sp>
        <p:nvSpPr>
          <p:cNvPr id="20482" name="Content Placeholder 5"/>
          <p:cNvSpPr>
            <a:spLocks noGrp="1"/>
          </p:cNvSpPr>
          <p:nvPr>
            <p:ph idx="1"/>
          </p:nvPr>
        </p:nvSpPr>
        <p:spPr/>
        <p:txBody>
          <a:bodyPr/>
          <a:lstStyle/>
          <a:p>
            <a:r>
              <a:rPr lang="en-GB" smtClean="0"/>
              <a:t>What is a schema?</a:t>
            </a:r>
          </a:p>
          <a:p>
            <a:r>
              <a:rPr lang="en-GB" smtClean="0"/>
              <a:t>Think of a possible schema for an office (including fixed &amp; variable items).</a:t>
            </a:r>
          </a:p>
        </p:txBody>
      </p:sp>
      <p:sp>
        <p:nvSpPr>
          <p:cNvPr id="4" name="Oval 3"/>
          <p:cNvSpPr/>
          <p:nvPr/>
        </p:nvSpPr>
        <p:spPr>
          <a:xfrm>
            <a:off x="2700338" y="4292600"/>
            <a:ext cx="3600450" cy="158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4" name="TextBox 6"/>
          <p:cNvSpPr txBox="1">
            <a:spLocks noChangeArrowheads="1"/>
          </p:cNvSpPr>
          <p:nvPr/>
        </p:nvSpPr>
        <p:spPr bwMode="auto">
          <a:xfrm>
            <a:off x="3708400" y="4652963"/>
            <a:ext cx="1943100" cy="708025"/>
          </a:xfrm>
          <a:prstGeom prst="rect">
            <a:avLst/>
          </a:prstGeom>
          <a:noFill/>
          <a:ln w="9525">
            <a:noFill/>
            <a:miter lim="800000"/>
            <a:headEnd/>
            <a:tailEnd/>
          </a:ln>
        </p:spPr>
        <p:txBody>
          <a:bodyPr>
            <a:spAutoFit/>
          </a:bodyPr>
          <a:lstStyle/>
          <a:p>
            <a:r>
              <a:rPr lang="en-GB" sz="4000" b="1">
                <a:solidFill>
                  <a:schemeClr val="bg1"/>
                </a:solidFill>
                <a:latin typeface="Calibri" pitchFamily="34" charset="0"/>
              </a:rPr>
              <a:t>Office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GB" smtClean="0"/>
              <a:t>Peer Marking</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GB" dirty="0" smtClean="0"/>
              <a:t>4 = accurate and thorough</a:t>
            </a:r>
          </a:p>
          <a:p>
            <a:pPr fontAlgn="auto">
              <a:spcAft>
                <a:spcPts val="0"/>
              </a:spcAft>
              <a:buFont typeface="Arial" pitchFamily="34" charset="0"/>
              <a:buChar char="•"/>
              <a:defRPr/>
            </a:pPr>
            <a:r>
              <a:rPr lang="en-GB" dirty="0" smtClean="0"/>
              <a:t>3 = accurate (but not thorough)</a:t>
            </a:r>
          </a:p>
          <a:p>
            <a:pPr fontAlgn="auto">
              <a:spcAft>
                <a:spcPts val="0"/>
              </a:spcAft>
              <a:buFont typeface="Arial" pitchFamily="34" charset="0"/>
              <a:buChar char="•"/>
              <a:defRPr/>
            </a:pPr>
            <a:r>
              <a:rPr lang="en-GB" dirty="0" smtClean="0"/>
              <a:t>2 = some inaccuracies</a:t>
            </a:r>
          </a:p>
          <a:p>
            <a:pPr fontAlgn="auto">
              <a:spcAft>
                <a:spcPts val="0"/>
              </a:spcAft>
              <a:buFont typeface="Arial" pitchFamily="34" charset="0"/>
              <a:buChar char="•"/>
              <a:defRPr/>
            </a:pPr>
            <a:r>
              <a:rPr lang="en-GB" dirty="0" smtClean="0"/>
              <a:t>1 = lots of inaccuracies and omissions</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Feedback:</a:t>
            </a:r>
          </a:p>
          <a:p>
            <a:pPr lvl="1" fontAlgn="auto">
              <a:spcAft>
                <a:spcPts val="0"/>
              </a:spcAft>
              <a:buFont typeface="Arial" pitchFamily="34" charset="0"/>
              <a:buChar char="–"/>
              <a:defRPr/>
            </a:pPr>
            <a:r>
              <a:rPr lang="en-GB" dirty="0" smtClean="0"/>
              <a:t>* (something that went well)</a:t>
            </a:r>
          </a:p>
          <a:p>
            <a:pPr lvl="1" fontAlgn="auto">
              <a:spcAft>
                <a:spcPts val="0"/>
              </a:spcAft>
              <a:buFont typeface="Arial" pitchFamily="34" charset="0"/>
              <a:buChar char="–"/>
              <a:defRPr/>
            </a:pPr>
            <a:r>
              <a:rPr lang="en-GB" dirty="0" smtClean="0"/>
              <a:t>T (something that could be improved next time).</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44450"/>
            <a:ext cx="8229600" cy="1143000"/>
          </a:xfrm>
        </p:spPr>
        <p:txBody>
          <a:bodyPr/>
          <a:lstStyle/>
          <a:p>
            <a:r>
              <a:rPr lang="en-GB" smtClean="0"/>
              <a:t>Homework – Friday 20</a:t>
            </a:r>
            <a:r>
              <a:rPr lang="en-GB" baseline="30000" smtClean="0"/>
              <a:t>th</a:t>
            </a:r>
            <a:r>
              <a:rPr lang="en-GB" smtClean="0"/>
              <a:t> Nov</a:t>
            </a:r>
          </a:p>
        </p:txBody>
      </p:sp>
      <p:sp>
        <p:nvSpPr>
          <p:cNvPr id="84994" name="Content Placeholder 2"/>
          <p:cNvSpPr>
            <a:spLocks noGrp="1"/>
          </p:cNvSpPr>
          <p:nvPr>
            <p:ph idx="1"/>
          </p:nvPr>
        </p:nvSpPr>
        <p:spPr/>
        <p:txBody>
          <a:bodyPr/>
          <a:lstStyle/>
          <a:p>
            <a:endParaRPr lang="en-GB" smtClean="0"/>
          </a:p>
        </p:txBody>
      </p:sp>
      <p:pic>
        <p:nvPicPr>
          <p:cNvPr id="84995" name="Picture 2"/>
          <p:cNvPicPr>
            <a:picLocks noChangeAspect="1" noChangeArrowheads="1"/>
          </p:cNvPicPr>
          <p:nvPr/>
        </p:nvPicPr>
        <p:blipFill>
          <a:blip r:embed="rId3"/>
          <a:srcRect l="20734" t="23520" r="20467" b="12640"/>
          <a:stretch>
            <a:fillRect/>
          </a:stretch>
        </p:blipFill>
        <p:spPr bwMode="auto">
          <a:xfrm>
            <a:off x="611188" y="1052513"/>
            <a:ext cx="8064500" cy="54721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http://previews.123rf.com/images/Mr_Vector/Mr_Vector0906/Mr_Vector090600404/4971664-Underwear-Vector--Stock-Vector-underwear-men-clipart.jpg"/>
          <p:cNvPicPr>
            <a:picLocks noChangeAspect="1" noChangeArrowheads="1"/>
          </p:cNvPicPr>
          <p:nvPr/>
        </p:nvPicPr>
        <p:blipFill>
          <a:blip r:embed="rId3"/>
          <a:srcRect/>
          <a:stretch>
            <a:fillRect/>
          </a:stretch>
        </p:blipFill>
        <p:spPr bwMode="auto">
          <a:xfrm>
            <a:off x="0" y="3402013"/>
            <a:ext cx="9264650" cy="3455987"/>
          </a:xfrm>
          <a:prstGeom prst="rect">
            <a:avLst/>
          </a:prstGeom>
          <a:noFill/>
          <a:ln w="9525">
            <a:noFill/>
            <a:miter lim="800000"/>
            <a:headEnd/>
            <a:tailEnd/>
          </a:ln>
        </p:spPr>
      </p:pic>
      <p:sp>
        <p:nvSpPr>
          <p:cNvPr id="87042" name="Title 1"/>
          <p:cNvSpPr>
            <a:spLocks noGrp="1"/>
          </p:cNvSpPr>
          <p:nvPr>
            <p:ph type="title"/>
          </p:nvPr>
        </p:nvSpPr>
        <p:spPr>
          <a:xfrm>
            <a:off x="468313" y="0"/>
            <a:ext cx="8229600" cy="1143000"/>
          </a:xfrm>
        </p:spPr>
        <p:txBody>
          <a:bodyPr/>
          <a:lstStyle/>
          <a:p>
            <a:r>
              <a:rPr lang="en-GB" smtClean="0"/>
              <a:t>Homework – Monday 23</a:t>
            </a:r>
            <a:r>
              <a:rPr lang="en-GB" baseline="30000" smtClean="0"/>
              <a:t>rd</a:t>
            </a:r>
            <a:r>
              <a:rPr lang="en-GB" smtClean="0"/>
              <a:t> Nov</a:t>
            </a:r>
          </a:p>
        </p:txBody>
      </p:sp>
      <p:sp>
        <p:nvSpPr>
          <p:cNvPr id="87043" name="Content Placeholder 2"/>
          <p:cNvSpPr>
            <a:spLocks noGrp="1"/>
          </p:cNvSpPr>
          <p:nvPr>
            <p:ph idx="1"/>
          </p:nvPr>
        </p:nvSpPr>
        <p:spPr>
          <a:xfrm>
            <a:off x="250825" y="836613"/>
            <a:ext cx="8713788" cy="4525962"/>
          </a:xfrm>
        </p:spPr>
        <p:txBody>
          <a:bodyPr/>
          <a:lstStyle/>
          <a:p>
            <a:r>
              <a:rPr lang="en-GB" sz="2800" smtClean="0"/>
              <a:t>You have 212 (like what I did there: Steyvers &amp; Hemmer, 2012!!!!) words MAX to create a BRIEF summary of this key study.</a:t>
            </a:r>
          </a:p>
          <a:p>
            <a:r>
              <a:rPr lang="en-GB" sz="2800" smtClean="0"/>
              <a:t>Use as many pictures, diagrams, abbreviations, numbers etc as you wish.</a:t>
            </a:r>
          </a:p>
          <a:p>
            <a:r>
              <a:rPr lang="en-GB" sz="2800" smtClean="0"/>
              <a:t>Make it a thing of beauty!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GB" smtClean="0"/>
              <a:t>Homework – Tuesday 24</a:t>
            </a:r>
            <a:r>
              <a:rPr lang="en-GB" baseline="30000" smtClean="0"/>
              <a:t>th</a:t>
            </a:r>
            <a:r>
              <a:rPr lang="en-GB" smtClean="0"/>
              <a:t> </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GB" dirty="0" smtClean="0"/>
              <a:t>Write an 8 mark evaluation of the </a:t>
            </a:r>
            <a:r>
              <a:rPr lang="en-GB" dirty="0" err="1" smtClean="0"/>
              <a:t>Steyvers</a:t>
            </a:r>
            <a:r>
              <a:rPr lang="en-GB" dirty="0" smtClean="0"/>
              <a:t> &amp; Hemmer (2012) study. Remember:</a:t>
            </a:r>
          </a:p>
          <a:p>
            <a:pPr lvl="1" fontAlgn="auto">
              <a:spcAft>
                <a:spcPts val="0"/>
              </a:spcAft>
              <a:buFont typeface="Arial" pitchFamily="34" charset="0"/>
              <a:buChar char="–"/>
              <a:defRPr/>
            </a:pPr>
            <a:r>
              <a:rPr lang="en-GB" dirty="0" smtClean="0"/>
              <a:t>A01</a:t>
            </a:r>
          </a:p>
          <a:p>
            <a:pPr lvl="1" fontAlgn="auto">
              <a:spcAft>
                <a:spcPts val="0"/>
              </a:spcAft>
              <a:buFont typeface="Arial" pitchFamily="34" charset="0"/>
              <a:buChar char="–"/>
              <a:defRPr/>
            </a:pPr>
            <a:r>
              <a:rPr lang="en-GB" dirty="0" smtClean="0"/>
              <a:t>State</a:t>
            </a:r>
          </a:p>
          <a:p>
            <a:pPr lvl="1" fontAlgn="auto">
              <a:spcAft>
                <a:spcPts val="0"/>
              </a:spcAft>
              <a:buFont typeface="Arial" pitchFamily="34" charset="0"/>
              <a:buChar char="–"/>
              <a:defRPr/>
            </a:pPr>
            <a:r>
              <a:rPr lang="en-GB" dirty="0" smtClean="0"/>
              <a:t>How</a:t>
            </a:r>
          </a:p>
          <a:p>
            <a:pPr lvl="1" fontAlgn="auto">
              <a:spcAft>
                <a:spcPts val="0"/>
              </a:spcAft>
              <a:buFont typeface="Arial" pitchFamily="34" charset="0"/>
              <a:buChar char="–"/>
              <a:defRPr/>
            </a:pPr>
            <a:r>
              <a:rPr lang="en-GB" dirty="0" smtClean="0"/>
              <a:t>Why</a:t>
            </a:r>
          </a:p>
          <a:p>
            <a:pPr fontAlgn="auto">
              <a:spcAft>
                <a:spcPts val="0"/>
              </a:spcAft>
              <a:buFont typeface="Arial" pitchFamily="34" charset="0"/>
              <a:buChar char="•"/>
              <a:defRPr/>
            </a:pPr>
            <a:r>
              <a:rPr lang="en-GB" dirty="0" smtClean="0"/>
              <a:t>For each evaluation point!</a:t>
            </a:r>
          </a:p>
          <a:p>
            <a:pPr fontAlgn="auto">
              <a:spcAft>
                <a:spcPts val="0"/>
              </a:spcAft>
              <a:buFont typeface="Arial" pitchFamily="34" charset="0"/>
              <a:buChar char="•"/>
              <a:defRPr/>
            </a:pPr>
            <a:r>
              <a:rPr lang="en-GB" dirty="0" smtClean="0"/>
              <a:t>You want 4 evaluation points )2 strengths &amp; 2 weaknesses).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GB" smtClean="0"/>
              <a:t>Learning Objectives Revisited</a:t>
            </a:r>
          </a:p>
        </p:txBody>
      </p:sp>
      <p:sp>
        <p:nvSpPr>
          <p:cNvPr id="90114" name="Content Placeholder 2"/>
          <p:cNvSpPr>
            <a:spLocks noGrp="1"/>
          </p:cNvSpPr>
          <p:nvPr>
            <p:ph idx="1"/>
          </p:nvPr>
        </p:nvSpPr>
        <p:spPr/>
        <p:txBody>
          <a:bodyPr/>
          <a:lstStyle/>
          <a:p>
            <a:pPr>
              <a:buFont typeface="Arial" charset="0"/>
              <a:buNone/>
            </a:pPr>
            <a:r>
              <a:rPr lang="en-GB" smtClean="0"/>
              <a:t>Can you now:</a:t>
            </a:r>
          </a:p>
          <a:p>
            <a:r>
              <a:rPr lang="en-GB" smtClean="0"/>
              <a:t>Describe Steyver &amp; Hemmer’s (2012) contemporary key study?</a:t>
            </a:r>
          </a:p>
          <a:p>
            <a:r>
              <a:rPr lang="en-GB" smtClean="0"/>
              <a:t>Evaluate Steyver &amp; Hemmer’s (2012) contemporary key study?</a:t>
            </a:r>
          </a:p>
          <a:p>
            <a:r>
              <a:rPr lang="en-GB" smtClean="0"/>
              <a:t>Answer exam questions about Steyver and Hemmer’s (2012) key study?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ctrTitle"/>
          </p:nvPr>
        </p:nvSpPr>
        <p:spPr/>
        <p:txBody>
          <a:bodyPr/>
          <a:lstStyle/>
          <a:p>
            <a:r>
              <a:rPr lang="en-GB" smtClean="0"/>
              <a:t>So... You think you have a good memory?! Let’s find out!!!</a:t>
            </a:r>
          </a:p>
        </p:txBody>
      </p:sp>
      <p:sp>
        <p:nvSpPr>
          <p:cNvPr id="5" name="Subtitle 4"/>
          <p:cNvSpPr>
            <a:spLocks noGrp="1"/>
          </p:cNvSpPr>
          <p:nvPr>
            <p:ph type="subTitle" idx="1"/>
          </p:nvPr>
        </p:nvSpPr>
        <p:spPr/>
        <p:txBody>
          <a:bodyPr rtlCol="0">
            <a:normAutofit/>
          </a:bodyPr>
          <a:lstStyle/>
          <a:p>
            <a:pPr fontAlgn="auto">
              <a:spcAft>
                <a:spcPts val="0"/>
              </a:spcAft>
              <a:buFont typeface="Arial" pitchFamily="34" charset="0"/>
              <a:buNone/>
              <a:defRPr/>
            </a:pPr>
            <a:r>
              <a:rPr lang="en-GB" dirty="0" smtClean="0"/>
              <a:t>Background for the key study</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Look, listen &amp; remember these words...</a:t>
            </a:r>
            <a:endParaRPr lang="en-GB" dirty="0"/>
          </a:p>
        </p:txBody>
      </p:sp>
      <p:sp>
        <p:nvSpPr>
          <p:cNvPr id="3" name="Content Placeholder 2"/>
          <p:cNvSpPr>
            <a:spLocks noGrp="1"/>
          </p:cNvSpPr>
          <p:nvPr>
            <p:ph sz="half" idx="1"/>
          </p:nvPr>
        </p:nvSpPr>
        <p:spPr/>
        <p:txBody>
          <a:bodyPr/>
          <a:lstStyle/>
          <a:p>
            <a:r>
              <a:rPr lang="en-GB" smtClean="0"/>
              <a:t>Sour</a:t>
            </a:r>
          </a:p>
          <a:p>
            <a:r>
              <a:rPr lang="en-GB" smtClean="0"/>
              <a:t>Candy</a:t>
            </a:r>
          </a:p>
          <a:p>
            <a:r>
              <a:rPr lang="en-GB" smtClean="0"/>
              <a:t>Sugar</a:t>
            </a:r>
          </a:p>
          <a:p>
            <a:r>
              <a:rPr lang="en-GB" smtClean="0"/>
              <a:t>Bitter</a:t>
            </a:r>
          </a:p>
          <a:p>
            <a:r>
              <a:rPr lang="en-GB" smtClean="0"/>
              <a:t>Good</a:t>
            </a:r>
          </a:p>
          <a:p>
            <a:r>
              <a:rPr lang="en-GB" smtClean="0"/>
              <a:t>Taste</a:t>
            </a:r>
          </a:p>
          <a:p>
            <a:r>
              <a:rPr lang="en-GB" smtClean="0"/>
              <a:t>Tooth</a:t>
            </a:r>
          </a:p>
        </p:txBody>
      </p:sp>
      <p:sp>
        <p:nvSpPr>
          <p:cNvPr id="4" name="Content Placeholder 3"/>
          <p:cNvSpPr>
            <a:spLocks noGrp="1"/>
          </p:cNvSpPr>
          <p:nvPr>
            <p:ph sz="half" idx="2"/>
          </p:nvPr>
        </p:nvSpPr>
        <p:spPr/>
        <p:txBody>
          <a:bodyPr/>
          <a:lstStyle/>
          <a:p>
            <a:r>
              <a:rPr lang="en-GB" smtClean="0"/>
              <a:t>Nice</a:t>
            </a:r>
          </a:p>
          <a:p>
            <a:r>
              <a:rPr lang="en-GB" smtClean="0"/>
              <a:t>Honey</a:t>
            </a:r>
          </a:p>
          <a:p>
            <a:r>
              <a:rPr lang="en-GB" smtClean="0"/>
              <a:t>Soda</a:t>
            </a:r>
          </a:p>
          <a:p>
            <a:r>
              <a:rPr lang="en-GB" smtClean="0"/>
              <a:t>Chocolate</a:t>
            </a:r>
          </a:p>
          <a:p>
            <a:r>
              <a:rPr lang="en-GB" smtClean="0"/>
              <a:t>Heart</a:t>
            </a:r>
          </a:p>
          <a:p>
            <a:r>
              <a:rPr lang="en-GB" smtClean="0"/>
              <a:t>Cake</a:t>
            </a:r>
          </a:p>
          <a:p>
            <a:r>
              <a:rPr lang="en-GB" smtClean="0"/>
              <a:t>Tart</a:t>
            </a:r>
          </a:p>
          <a:p>
            <a:r>
              <a:rPr lang="en-GB" smtClean="0"/>
              <a:t>Pie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title"/>
          </p:nvPr>
        </p:nvSpPr>
        <p:spPr/>
        <p:txBody>
          <a:bodyPr/>
          <a:lstStyle/>
          <a:p>
            <a:r>
              <a:rPr lang="en-GB" smtClean="0"/>
              <a:t>Now...</a:t>
            </a:r>
          </a:p>
        </p:txBody>
      </p:sp>
      <p:sp>
        <p:nvSpPr>
          <p:cNvPr id="25602" name="Content Placeholder 5"/>
          <p:cNvSpPr>
            <a:spLocks noGrp="1"/>
          </p:cNvSpPr>
          <p:nvPr>
            <p:ph idx="1"/>
          </p:nvPr>
        </p:nvSpPr>
        <p:spPr/>
        <p:txBody>
          <a:bodyPr/>
          <a:lstStyle/>
          <a:p>
            <a:r>
              <a:rPr lang="en-GB" smtClean="0"/>
              <a:t>On your ‘scrap’ paper, write as many of those words as you can.</a:t>
            </a:r>
          </a:p>
        </p:txBody>
      </p:sp>
      <p:pic>
        <p:nvPicPr>
          <p:cNvPr id="25603" name="Picture 2" descr="http://jeannekolenda.com/wp-content/uploads/2011/01/Writing_12.jpg"/>
          <p:cNvPicPr>
            <a:picLocks noChangeAspect="1" noChangeArrowheads="1"/>
          </p:cNvPicPr>
          <p:nvPr/>
        </p:nvPicPr>
        <p:blipFill>
          <a:blip r:embed="rId2"/>
          <a:srcRect/>
          <a:stretch>
            <a:fillRect/>
          </a:stretch>
        </p:blipFill>
        <p:spPr bwMode="auto">
          <a:xfrm>
            <a:off x="2286000" y="2636838"/>
            <a:ext cx="4662488"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t>Answers</a:t>
            </a:r>
          </a:p>
        </p:txBody>
      </p:sp>
      <p:sp>
        <p:nvSpPr>
          <p:cNvPr id="7" name="Content Placeholder 6"/>
          <p:cNvSpPr>
            <a:spLocks noGrp="1"/>
          </p:cNvSpPr>
          <p:nvPr>
            <p:ph sz="half" idx="1"/>
          </p:nvPr>
        </p:nvSpPr>
        <p:spPr/>
        <p:txBody>
          <a:bodyPr/>
          <a:lstStyle/>
          <a:p>
            <a:r>
              <a:rPr lang="en-GB" smtClean="0"/>
              <a:t>Sour</a:t>
            </a:r>
          </a:p>
          <a:p>
            <a:r>
              <a:rPr lang="en-GB" smtClean="0"/>
              <a:t>Candy</a:t>
            </a:r>
          </a:p>
          <a:p>
            <a:r>
              <a:rPr lang="en-GB" smtClean="0"/>
              <a:t>Sugar</a:t>
            </a:r>
          </a:p>
          <a:p>
            <a:r>
              <a:rPr lang="en-GB" smtClean="0"/>
              <a:t>Bitter</a:t>
            </a:r>
          </a:p>
          <a:p>
            <a:r>
              <a:rPr lang="en-GB" smtClean="0"/>
              <a:t>Good</a:t>
            </a:r>
          </a:p>
          <a:p>
            <a:r>
              <a:rPr lang="en-GB" smtClean="0"/>
              <a:t>Taste</a:t>
            </a:r>
          </a:p>
          <a:p>
            <a:r>
              <a:rPr lang="en-GB" smtClean="0"/>
              <a:t>Tooth</a:t>
            </a:r>
          </a:p>
          <a:p>
            <a:endParaRPr lang="en-GB" smtClean="0"/>
          </a:p>
        </p:txBody>
      </p:sp>
      <p:sp>
        <p:nvSpPr>
          <p:cNvPr id="8" name="Content Placeholder 7"/>
          <p:cNvSpPr>
            <a:spLocks noGrp="1"/>
          </p:cNvSpPr>
          <p:nvPr>
            <p:ph sz="half" idx="2"/>
          </p:nvPr>
        </p:nvSpPr>
        <p:spPr/>
        <p:txBody>
          <a:bodyPr/>
          <a:lstStyle/>
          <a:p>
            <a:r>
              <a:rPr lang="en-GB" smtClean="0"/>
              <a:t>Nice</a:t>
            </a:r>
          </a:p>
          <a:p>
            <a:r>
              <a:rPr lang="en-GB" smtClean="0"/>
              <a:t>Honey</a:t>
            </a:r>
          </a:p>
          <a:p>
            <a:r>
              <a:rPr lang="en-GB" smtClean="0"/>
              <a:t>Soda</a:t>
            </a:r>
          </a:p>
          <a:p>
            <a:r>
              <a:rPr lang="en-GB" smtClean="0"/>
              <a:t>Chocolate</a:t>
            </a:r>
          </a:p>
          <a:p>
            <a:r>
              <a:rPr lang="en-GB" smtClean="0"/>
              <a:t>Heart</a:t>
            </a:r>
          </a:p>
          <a:p>
            <a:r>
              <a:rPr lang="en-GB" smtClean="0"/>
              <a:t>Cake</a:t>
            </a:r>
          </a:p>
          <a:p>
            <a:r>
              <a:rPr lang="en-GB" smtClean="0"/>
              <a:t>Tart</a:t>
            </a:r>
          </a:p>
          <a:p>
            <a:r>
              <a:rPr lang="en-GB" smtClean="0"/>
              <a:t>Pie</a:t>
            </a:r>
          </a:p>
          <a:p>
            <a:endParaRPr lang="en-GB" smtClean="0"/>
          </a:p>
        </p:txBody>
      </p:sp>
      <p:sp>
        <p:nvSpPr>
          <p:cNvPr id="9" name="TextBox 8"/>
          <p:cNvSpPr txBox="1">
            <a:spLocks noChangeArrowheads="1"/>
          </p:cNvSpPr>
          <p:nvPr/>
        </p:nvSpPr>
        <p:spPr bwMode="auto">
          <a:xfrm>
            <a:off x="395288" y="5930900"/>
            <a:ext cx="8208962" cy="522288"/>
          </a:xfrm>
          <a:prstGeom prst="rect">
            <a:avLst/>
          </a:prstGeom>
          <a:noFill/>
          <a:ln w="9525">
            <a:noFill/>
            <a:miter lim="800000"/>
            <a:headEnd/>
            <a:tailEnd/>
          </a:ln>
        </p:spPr>
        <p:txBody>
          <a:bodyPr>
            <a:spAutoFit/>
          </a:bodyPr>
          <a:lstStyle/>
          <a:p>
            <a:r>
              <a:rPr lang="en-GB" sz="2800" b="1">
                <a:latin typeface="Calibri" pitchFamily="34" charset="0"/>
              </a:rPr>
              <a:t>How many of you remembered the word ‘sweet’????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GB" dirty="0" smtClean="0"/>
              <a:t>Who might be interested in knowing whether people have an accurate or inaccurate memory?</a:t>
            </a:r>
            <a:endParaRPr lang="en-GB" dirty="0"/>
          </a:p>
        </p:txBody>
      </p:sp>
      <p:sp>
        <p:nvSpPr>
          <p:cNvPr id="28674" name="Content Placeholder 5"/>
          <p:cNvSpPr>
            <a:spLocks noGrp="1"/>
          </p:cNvSpPr>
          <p:nvPr>
            <p:ph idx="1"/>
          </p:nvPr>
        </p:nvSpPr>
        <p:spPr/>
        <p:txBody>
          <a:bodyPr/>
          <a:lstStyle/>
          <a:p>
            <a:endParaRPr lang="en-GB" smtClean="0"/>
          </a:p>
        </p:txBody>
      </p:sp>
      <p:pic>
        <p:nvPicPr>
          <p:cNvPr id="1028" name="Picture 4" descr="http://img01.thedrum.com/s3fs-public/drum_basic_article/114913/main_images/justice_scales.jpg"/>
          <p:cNvPicPr>
            <a:picLocks noChangeAspect="1" noChangeArrowheads="1"/>
          </p:cNvPicPr>
          <p:nvPr/>
        </p:nvPicPr>
        <p:blipFill>
          <a:blip r:embed="rId3"/>
          <a:srcRect/>
          <a:stretch>
            <a:fillRect/>
          </a:stretch>
        </p:blipFill>
        <p:spPr bwMode="auto">
          <a:xfrm>
            <a:off x="1763713" y="1693863"/>
            <a:ext cx="5715000" cy="2857500"/>
          </a:xfrm>
          <a:prstGeom prst="rect">
            <a:avLst/>
          </a:prstGeom>
          <a:noFill/>
          <a:ln w="9525">
            <a:noFill/>
            <a:miter lim="800000"/>
            <a:headEnd/>
            <a:tailEnd/>
          </a:ln>
        </p:spPr>
      </p:pic>
      <p:pic>
        <p:nvPicPr>
          <p:cNvPr id="1030" name="Picture 6" descr="http://bcclawfirm.com/wp-content/uploads/2013/06/book-and-hammer.png"/>
          <p:cNvPicPr>
            <a:picLocks noChangeAspect="1" noChangeArrowheads="1"/>
          </p:cNvPicPr>
          <p:nvPr/>
        </p:nvPicPr>
        <p:blipFill>
          <a:blip r:embed="rId4"/>
          <a:srcRect/>
          <a:stretch>
            <a:fillRect/>
          </a:stretch>
        </p:blipFill>
        <p:spPr bwMode="auto">
          <a:xfrm>
            <a:off x="4716463" y="4483100"/>
            <a:ext cx="3560762" cy="2374900"/>
          </a:xfrm>
          <a:prstGeom prst="rect">
            <a:avLst/>
          </a:prstGeom>
          <a:noFill/>
          <a:ln w="9525">
            <a:noFill/>
            <a:miter lim="800000"/>
            <a:headEnd/>
            <a:tailEnd/>
          </a:ln>
        </p:spPr>
      </p:pic>
      <p:pic>
        <p:nvPicPr>
          <p:cNvPr id="10" name="Picture 9"/>
          <p:cNvPicPr>
            <a:picLocks noChangeAspect="1"/>
          </p:cNvPicPr>
          <p:nvPr/>
        </p:nvPicPr>
        <p:blipFill>
          <a:blip r:embed="rId5"/>
          <a:srcRect/>
          <a:stretch>
            <a:fillRect/>
          </a:stretch>
        </p:blipFill>
        <p:spPr bwMode="auto">
          <a:xfrm>
            <a:off x="1187450" y="4483100"/>
            <a:ext cx="3570288" cy="237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2296</TotalTime>
  <Words>2226</Words>
  <Application>Microsoft Office PowerPoint</Application>
  <PresentationFormat>On-screen Show (4:3)</PresentationFormat>
  <Paragraphs>282</Paragraphs>
  <Slides>44</Slides>
  <Notes>30</Notes>
  <HiddenSlides>0</HiddenSlides>
  <MMClips>1</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44</vt:i4>
      </vt:variant>
    </vt:vector>
  </HeadingPairs>
  <TitlesOfParts>
    <vt:vector size="48" baseType="lpstr">
      <vt:lpstr>Calibri</vt:lpstr>
      <vt:lpstr>Arial</vt:lpstr>
      <vt:lpstr>Wingdings</vt:lpstr>
      <vt:lpstr>Office Theme</vt:lpstr>
      <vt:lpstr>Slide 1</vt:lpstr>
      <vt:lpstr>Learning Objectives</vt:lpstr>
      <vt:lpstr>Starter: Episodic or semantic memory?</vt:lpstr>
      <vt:lpstr>Starter (Cont):</vt:lpstr>
      <vt:lpstr>So... You think you have a good memory?! Let’s find out!!!</vt:lpstr>
      <vt:lpstr>Look, listen &amp; remember these words...</vt:lpstr>
      <vt:lpstr>Now...</vt:lpstr>
      <vt:lpstr>Answers</vt:lpstr>
      <vt:lpstr>Who might be interested in knowing whether people have an accurate or inaccurate memory?</vt:lpstr>
      <vt:lpstr>Slide 10</vt:lpstr>
      <vt:lpstr>But…</vt:lpstr>
      <vt:lpstr>So…</vt:lpstr>
      <vt:lpstr>Slide 13</vt:lpstr>
      <vt:lpstr>Now...</vt:lpstr>
      <vt:lpstr>Answers</vt:lpstr>
      <vt:lpstr>But…</vt:lpstr>
      <vt:lpstr>So…</vt:lpstr>
      <vt:lpstr>Key Contemporary Study: Steyvers &amp; Hemmer (2012)</vt:lpstr>
      <vt:lpstr>Instructions</vt:lpstr>
      <vt:lpstr>1.</vt:lpstr>
      <vt:lpstr>1. Now...</vt:lpstr>
      <vt:lpstr>   2.</vt:lpstr>
      <vt:lpstr>2. Now...</vt:lpstr>
      <vt:lpstr>3.</vt:lpstr>
      <vt:lpstr>3. Now...</vt:lpstr>
      <vt:lpstr>4.</vt:lpstr>
      <vt:lpstr>4. Now...</vt:lpstr>
      <vt:lpstr>5. </vt:lpstr>
      <vt:lpstr>5. Now...</vt:lpstr>
      <vt:lpstr>Lets Mark!</vt:lpstr>
      <vt:lpstr>1. Dining Room Scene</vt:lpstr>
      <vt:lpstr>   2. Office Scene</vt:lpstr>
      <vt:lpstr>3. Kitchen Scene</vt:lpstr>
      <vt:lpstr>4. Urban Scene</vt:lpstr>
      <vt:lpstr>5. Hotel Scene </vt:lpstr>
      <vt:lpstr>Questions to Consider</vt:lpstr>
      <vt:lpstr>Evaluate Steyvers &amp; Hemmer (2012)</vt:lpstr>
      <vt:lpstr>Possible exam questions about this contemporary study</vt:lpstr>
      <vt:lpstr>Exam Questions to Practise</vt:lpstr>
      <vt:lpstr>Peer Marking</vt:lpstr>
      <vt:lpstr>Homework – Friday 20th Nov</vt:lpstr>
      <vt:lpstr>Homework – Monday 23rd Nov</vt:lpstr>
      <vt:lpstr>Homework – Tuesday 24th </vt:lpstr>
      <vt:lpstr>Learning Objectives Revisited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Episodic or semantic memory?</dc:title>
  <dc:creator>Helen</dc:creator>
  <cp:lastModifiedBy>Rowe</cp:lastModifiedBy>
  <cp:revision>57</cp:revision>
  <dcterms:created xsi:type="dcterms:W3CDTF">2015-08-29T14:44:24Z</dcterms:created>
  <dcterms:modified xsi:type="dcterms:W3CDTF">2016-02-01T20:43:34Z</dcterms:modified>
</cp:coreProperties>
</file>